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71" r:id="rId11"/>
    <p:sldId id="267" r:id="rId12"/>
    <p:sldId id="269" r:id="rId13"/>
    <p:sldId id="268" r:id="rId14"/>
    <p:sldId id="276" r:id="rId15"/>
    <p:sldId id="277" r:id="rId16"/>
    <p:sldId id="278" r:id="rId17"/>
    <p:sldId id="273" r:id="rId18"/>
    <p:sldId id="274" r:id="rId19"/>
    <p:sldId id="275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638" autoAdjust="0"/>
  </p:normalViewPr>
  <p:slideViewPr>
    <p:cSldViewPr snapToGrid="0" snapToObjects="1">
      <p:cViewPr varScale="1">
        <p:scale>
          <a:sx n="108" d="100"/>
          <a:sy n="108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3B573-DEF7-BE4B-A6AD-9BB02B533225}" type="datetimeFigureOut">
              <a:rPr lang="en-US" smtClean="0"/>
              <a:t>03.10.14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48EFE-FCE1-694C-8091-D149D2196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731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F9346-6C06-1E4E-9718-659625C5B2A7}" type="datetimeFigureOut">
              <a:rPr lang="en-US" smtClean="0"/>
              <a:t>03.10.14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F07B8-8BA7-144F-A39B-D00DDC308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271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2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9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0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7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2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3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4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 smtClean="0"/>
              <a:t>gf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F8320-A727-1545-90A5-0FA99DE9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halkboard"/>
          <a:ea typeface="+mj-ea"/>
          <a:cs typeface="Chalkboar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halkboard"/>
          <a:ea typeface="+mn-ea"/>
          <a:cs typeface="Chalkboar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Chalkboard"/>
          <a:ea typeface="+mn-ea"/>
          <a:cs typeface="Chalkboar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halkboard"/>
          <a:ea typeface="+mn-ea"/>
          <a:cs typeface="Chalkboar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Chalkboard"/>
          <a:ea typeface="+mn-ea"/>
          <a:cs typeface="Chalkboar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Chalkboard"/>
          <a:ea typeface="+mn-ea"/>
          <a:cs typeface="Chalkboar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Langues</a:t>
            </a:r>
            <a:r>
              <a:rPr lang="en-US" dirty="0" smtClean="0"/>
              <a:t> Pivot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GF/CAG2014/Chancy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94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Utilisation</a:t>
            </a:r>
            <a:r>
              <a:rPr lang="en-US" dirty="0" smtClean="0"/>
              <a:t> (</a:t>
            </a:r>
            <a:r>
              <a:rPr lang="en-US" dirty="0" err="1" smtClean="0"/>
              <a:t>théorique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Pour faire un site web </a:t>
            </a:r>
            <a:r>
              <a:rPr lang="en-US" dirty="0" err="1" smtClean="0"/>
              <a:t>multilingue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err="1" smtClean="0"/>
              <a:t>j'écris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pages en </a:t>
            </a:r>
            <a:r>
              <a:rPr lang="en-US" dirty="0" err="1" smtClean="0"/>
              <a:t>français</a:t>
            </a:r>
            <a:endParaRPr lang="en-US" dirty="0" smtClean="0"/>
          </a:p>
          <a:p>
            <a:pPr lvl="1"/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converties</a:t>
            </a:r>
            <a:r>
              <a:rPr lang="en-US" dirty="0" smtClean="0"/>
              <a:t>, </a:t>
            </a:r>
            <a:r>
              <a:rPr lang="en-US" dirty="0" err="1" smtClean="0"/>
              <a:t>vérifiées</a:t>
            </a:r>
            <a:r>
              <a:rPr lang="en-US" dirty="0" smtClean="0"/>
              <a:t> et </a:t>
            </a:r>
            <a:r>
              <a:rPr lang="en-US" dirty="0" err="1" smtClean="0"/>
              <a:t>stockées</a:t>
            </a:r>
            <a:r>
              <a:rPr lang="en-US" dirty="0" smtClean="0"/>
              <a:t> en UNL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quand</a:t>
            </a:r>
            <a:r>
              <a:rPr lang="en-US" dirty="0" smtClean="0"/>
              <a:t> M. </a:t>
            </a:r>
            <a:r>
              <a:rPr lang="zh-TW" dirty="0" smtClean="0"/>
              <a:t>壽命長</a:t>
            </a:r>
            <a:r>
              <a:rPr lang="fr-CH" altLang="zh-TW" dirty="0" smtClean="0"/>
              <a:t> veut les lire, le système produit des pages en chinois à partir de l'UNL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46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68088" cy="60723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Problème</a:t>
            </a:r>
            <a:r>
              <a:rPr lang="en-US" dirty="0" smtClean="0"/>
              <a:t>: du </a:t>
            </a:r>
            <a:r>
              <a:rPr lang="en-US" dirty="0" err="1" smtClean="0"/>
              <a:t>manque</a:t>
            </a:r>
            <a:r>
              <a:rPr lang="en-US" dirty="0" smtClean="0"/>
              <a:t> </a:t>
            </a:r>
            <a:r>
              <a:rPr lang="en-US" dirty="0" err="1" smtClean="0"/>
              <a:t>d'ambiguité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4" idx="3"/>
            <a:endCxn id="39" idx="1"/>
          </p:cNvCxnSpPr>
          <p:nvPr/>
        </p:nvCxnSpPr>
        <p:spPr>
          <a:xfrm>
            <a:off x="2330980" y="1387164"/>
            <a:ext cx="1263575" cy="168174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3" idx="2"/>
            <a:endCxn id="16" idx="1"/>
          </p:cNvCxnSpPr>
          <p:nvPr/>
        </p:nvCxnSpPr>
        <p:spPr>
          <a:xfrm>
            <a:off x="3771191" y="3875585"/>
            <a:ext cx="2887839" cy="73118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90170" y="3413920"/>
            <a:ext cx="436204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 saw the girl with </a:t>
            </a:r>
            <a:r>
              <a:rPr lang="en-US" sz="2400" dirty="0" smtClean="0">
                <a:solidFill>
                  <a:srgbClr val="0000FF"/>
                </a:solidFill>
              </a:rPr>
              <a:t>his</a:t>
            </a:r>
            <a:r>
              <a:rPr lang="en-US" sz="2400" dirty="0" smtClean="0"/>
              <a:t> telescope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05730" y="1757550"/>
            <a:ext cx="416517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sz="2400" dirty="0" smtClean="0"/>
              <a:t>Il a vu la fille avec son télescope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808672" y="4958277"/>
            <a:ext cx="533331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sz="2400" dirty="0" smtClean="0"/>
              <a:t>Er sah das Mädchen mit </a:t>
            </a:r>
            <a:r>
              <a:rPr lang="de-DE" sz="2400" dirty="0" smtClean="0">
                <a:solidFill>
                  <a:srgbClr val="FF0000"/>
                </a:solidFill>
              </a:rPr>
              <a:t>seinem</a:t>
            </a:r>
            <a:r>
              <a:rPr lang="de-DE" sz="2400" dirty="0" smtClean="0"/>
              <a:t> Teleskop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470903" y="2607240"/>
            <a:ext cx="2004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Forcer un </a:t>
            </a:r>
            <a:r>
              <a:rPr lang="en-US" sz="2400" dirty="0" err="1" smtClean="0"/>
              <a:t>sens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75674" y="5527006"/>
            <a:ext cx="4195229" cy="461665"/>
          </a:xfrm>
          <a:prstGeom prst="rect">
            <a:avLst/>
          </a:prstGeom>
          <a:solidFill>
            <a:srgbClr val="93CDDD"/>
          </a:solidFill>
        </p:spPr>
        <p:txBody>
          <a:bodyPr wrap="none" rtlCol="0">
            <a:spAutoFit/>
          </a:bodyPr>
          <a:lstStyle/>
          <a:p>
            <a:r>
              <a:rPr lang="es-ES" sz="2400" dirty="0" smtClean="0"/>
              <a:t>Él vio a la niña con su telescopio</a:t>
            </a:r>
            <a:endParaRPr lang="en-US" sz="2400" dirty="0"/>
          </a:p>
        </p:txBody>
      </p:sp>
      <p:sp>
        <p:nvSpPr>
          <p:cNvPr id="19" name="Folded Corner 18"/>
          <p:cNvSpPr/>
          <p:nvPr/>
        </p:nvSpPr>
        <p:spPr>
          <a:xfrm>
            <a:off x="1684241" y="4723114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0" name="Straight Arrow Connector 19"/>
          <p:cNvCxnSpPr>
            <a:stCxn id="3" idx="2"/>
            <a:endCxn id="19" idx="0"/>
          </p:cNvCxnSpPr>
          <p:nvPr/>
        </p:nvCxnSpPr>
        <p:spPr>
          <a:xfrm flipH="1">
            <a:off x="2054646" y="3875585"/>
            <a:ext cx="1716545" cy="84752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Folded Corner 38"/>
          <p:cNvSpPr/>
          <p:nvPr/>
        </p:nvSpPr>
        <p:spPr>
          <a:xfrm>
            <a:off x="3594555" y="2639729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94684" y="5991411"/>
            <a:ext cx="4869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Ambiguité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reconstituée</a:t>
            </a:r>
            <a:r>
              <a:rPr lang="en-US" sz="2400" i="1" dirty="0" smtClean="0"/>
              <a:t>. Par </a:t>
            </a:r>
            <a:r>
              <a:rPr lang="en-US" sz="2400" i="1" dirty="0" err="1" smtClean="0"/>
              <a:t>hasard</a:t>
            </a:r>
            <a:r>
              <a:rPr lang="en-US" sz="2400" i="1" dirty="0" smtClean="0"/>
              <a:t> ?</a:t>
            </a:r>
            <a:endParaRPr lang="en-US" sz="2400" i="1" dirty="0"/>
          </a:p>
        </p:txBody>
      </p:sp>
      <p:sp>
        <p:nvSpPr>
          <p:cNvPr id="4" name="Folded Corner 3"/>
          <p:cNvSpPr/>
          <p:nvPr/>
        </p:nvSpPr>
        <p:spPr>
          <a:xfrm>
            <a:off x="1590170" y="957988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Folded Corner 15"/>
          <p:cNvSpPr/>
          <p:nvPr/>
        </p:nvSpPr>
        <p:spPr>
          <a:xfrm>
            <a:off x="6659030" y="4177595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677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LP et </a:t>
            </a:r>
            <a:r>
              <a:rPr lang="en-US" dirty="0" err="1" smtClean="0"/>
              <a:t>recherche</a:t>
            </a:r>
            <a:r>
              <a:rPr lang="en-US" dirty="0" smtClean="0"/>
              <a:t> </a:t>
            </a:r>
            <a:r>
              <a:rPr lang="en-US" dirty="0" err="1" smtClean="0"/>
              <a:t>d'information</a:t>
            </a:r>
            <a:r>
              <a:rPr lang="en-US" dirty="0" smtClean="0"/>
              <a:t> </a:t>
            </a:r>
            <a:r>
              <a:rPr lang="en-US" dirty="0" err="1" smtClean="0"/>
              <a:t>multilingue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 </a:t>
            </a:r>
            <a:r>
              <a:rPr lang="en-US" dirty="0" err="1" smtClean="0"/>
              <a:t>cherche</a:t>
            </a:r>
            <a:r>
              <a:rPr lang="en-US" dirty="0" smtClean="0"/>
              <a:t> des documents en FR </a:t>
            </a:r>
            <a:r>
              <a:rPr lang="en-US" dirty="0" err="1" smtClean="0"/>
              <a:t>ou</a:t>
            </a:r>
            <a:r>
              <a:rPr lang="en-US" dirty="0" smtClean="0"/>
              <a:t> EN </a:t>
            </a:r>
            <a:r>
              <a:rPr lang="en-US" dirty="0" err="1" smtClean="0"/>
              <a:t>ou</a:t>
            </a:r>
            <a:r>
              <a:rPr lang="en-US" dirty="0" smtClean="0"/>
              <a:t> EO </a:t>
            </a:r>
            <a:r>
              <a:rPr lang="en-US" dirty="0" err="1" smtClean="0"/>
              <a:t>ou</a:t>
            </a:r>
            <a:r>
              <a:rPr lang="en-US" dirty="0" smtClean="0"/>
              <a:t> ES </a:t>
            </a:r>
            <a:r>
              <a:rPr lang="en-US" dirty="0" err="1" smtClean="0"/>
              <a:t>à</a:t>
            </a:r>
            <a:r>
              <a:rPr lang="en-US" dirty="0" smtClean="0"/>
              <a:t> propos de X Y Z.</a:t>
            </a:r>
          </a:p>
          <a:p>
            <a:endParaRPr lang="en-US" dirty="0"/>
          </a:p>
          <a:p>
            <a:r>
              <a:rPr lang="en-US" dirty="0" smtClean="0"/>
              <a:t>Technique 1: </a:t>
            </a:r>
            <a:r>
              <a:rPr lang="en-US" dirty="0" err="1" smtClean="0"/>
              <a:t>traduire</a:t>
            </a:r>
            <a:r>
              <a:rPr lang="en-US" dirty="0" smtClean="0"/>
              <a:t> les </a:t>
            </a:r>
            <a:r>
              <a:rPr lang="en-US" dirty="0" err="1" smtClean="0"/>
              <a:t>requ</a:t>
            </a:r>
            <a:r>
              <a:rPr lang="en-US" dirty="0" err="1" smtClean="0"/>
              <a:t>êtes</a:t>
            </a:r>
            <a:endParaRPr lang="en-US" dirty="0" smtClean="0"/>
          </a:p>
          <a:p>
            <a:r>
              <a:rPr lang="en-US" dirty="0" err="1" smtClean="0"/>
              <a:t>Problème</a:t>
            </a:r>
            <a:r>
              <a:rPr lang="en-US" dirty="0" smtClean="0"/>
              <a:t>: </a:t>
            </a:r>
            <a:r>
              <a:rPr lang="en-US" dirty="0" err="1" smtClean="0"/>
              <a:t>fusionner</a:t>
            </a:r>
            <a:r>
              <a:rPr lang="en-US" dirty="0" smtClean="0"/>
              <a:t> les </a:t>
            </a:r>
            <a:r>
              <a:rPr lang="en-US" dirty="0" err="1" smtClean="0"/>
              <a:t>réponses</a:t>
            </a:r>
            <a:r>
              <a:rPr lang="en-US" dirty="0" smtClean="0"/>
              <a:t> (</a:t>
            </a:r>
            <a:r>
              <a:rPr lang="en-US" dirty="0" err="1" smtClean="0"/>
              <a:t>ordres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Technique 2: "</a:t>
            </a:r>
            <a:r>
              <a:rPr lang="en-US" dirty="0" err="1" smtClean="0"/>
              <a:t>traduire</a:t>
            </a:r>
            <a:r>
              <a:rPr lang="en-US" dirty="0" smtClean="0"/>
              <a:t>" les </a:t>
            </a:r>
            <a:r>
              <a:rPr lang="en-US" dirty="0" err="1" smtClean="0"/>
              <a:t>textes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langue pivot "</a:t>
            </a:r>
            <a:r>
              <a:rPr lang="en-US" dirty="0" err="1" smtClean="0"/>
              <a:t>pauvre</a:t>
            </a:r>
            <a:r>
              <a:rPr lang="en-US" dirty="0" smtClean="0"/>
              <a:t>"</a:t>
            </a:r>
          </a:p>
          <a:p>
            <a:pPr lvl="1"/>
            <a:r>
              <a:rPr lang="en-US" dirty="0" err="1" smtClean="0"/>
              <a:t>terme</a:t>
            </a:r>
            <a:r>
              <a:rPr lang="en-US" dirty="0" smtClean="0"/>
              <a:t> --&gt; </a:t>
            </a:r>
            <a:r>
              <a:rPr lang="en-US" dirty="0" err="1" smtClean="0"/>
              <a:t>tous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sens</a:t>
            </a:r>
            <a:endParaRPr lang="en-US" dirty="0" smtClean="0"/>
          </a:p>
          <a:p>
            <a:pPr lvl="1"/>
            <a:r>
              <a:rPr lang="en-US" dirty="0" err="1" smtClean="0"/>
              <a:t>traduction</a:t>
            </a:r>
            <a:r>
              <a:rPr lang="en-US" dirty="0" smtClean="0"/>
              <a:t> d'un document = 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sens</a:t>
            </a:r>
            <a:r>
              <a:rPr lang="en-US" dirty="0" smtClean="0"/>
              <a:t> de </a:t>
            </a:r>
            <a:r>
              <a:rPr lang="en-US" dirty="0" err="1" smtClean="0"/>
              <a:t>tous</a:t>
            </a:r>
            <a:r>
              <a:rPr lang="en-US" dirty="0" smtClean="0"/>
              <a:t> les mots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84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Langages</a:t>
            </a:r>
            <a:r>
              <a:rPr lang="en-US" dirty="0" smtClean="0"/>
              <a:t> de </a:t>
            </a:r>
            <a:r>
              <a:rPr lang="en-US" dirty="0" err="1" smtClean="0"/>
              <a:t>programmation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ça</a:t>
            </a:r>
            <a:r>
              <a:rPr lang="en-US" dirty="0" smtClean="0"/>
              <a:t> </a:t>
            </a:r>
            <a:r>
              <a:rPr lang="en-US" dirty="0" err="1" smtClean="0"/>
              <a:t>marhe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l'encodage</a:t>
            </a:r>
            <a:r>
              <a:rPr lang="en-US" dirty="0" smtClean="0"/>
              <a:t> </a:t>
            </a:r>
            <a:r>
              <a:rPr lang="en-US" dirty="0" err="1" smtClean="0"/>
              <a:t>binaire</a:t>
            </a:r>
            <a:r>
              <a:rPr lang="en-US" dirty="0" smtClean="0"/>
              <a:t> des </a:t>
            </a:r>
            <a:r>
              <a:rPr lang="en-US" dirty="0" err="1" smtClean="0"/>
              <a:t>opérations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différent</a:t>
            </a:r>
            <a:r>
              <a:rPr lang="en-US" dirty="0" smtClean="0"/>
              <a:t> </a:t>
            </a:r>
            <a:r>
              <a:rPr lang="en-US" dirty="0" err="1" smtClean="0"/>
              <a:t>suivant</a:t>
            </a:r>
            <a:r>
              <a:rPr lang="en-US" dirty="0" smtClean="0"/>
              <a:t> les </a:t>
            </a:r>
            <a:r>
              <a:rPr lang="en-US" dirty="0" err="1" smtClean="0"/>
              <a:t>processeurs</a:t>
            </a:r>
            <a:r>
              <a:rPr lang="en-US" dirty="0" smtClean="0"/>
              <a:t> (Intel, ARM, PowerPC, ...)</a:t>
            </a:r>
          </a:p>
          <a:p>
            <a:r>
              <a:rPr lang="en-US" dirty="0" err="1" smtClean="0"/>
              <a:t>traduction</a:t>
            </a:r>
            <a:r>
              <a:rPr lang="en-US" dirty="0" smtClean="0"/>
              <a:t> des </a:t>
            </a:r>
            <a:r>
              <a:rPr lang="en-US" dirty="0" err="1" smtClean="0"/>
              <a:t>langages</a:t>
            </a:r>
            <a:r>
              <a:rPr lang="en-US" dirty="0" smtClean="0"/>
              <a:t> de </a:t>
            </a:r>
            <a:r>
              <a:rPr lang="en-US" dirty="0" err="1" smtClean="0"/>
              <a:t>programmation</a:t>
            </a:r>
            <a:r>
              <a:rPr lang="en-US" dirty="0" smtClean="0"/>
              <a:t> en codes </a:t>
            </a:r>
            <a:r>
              <a:rPr lang="en-US" dirty="0" err="1" smtClean="0"/>
              <a:t>binaires</a:t>
            </a:r>
            <a:r>
              <a:rPr lang="en-US" dirty="0" smtClean="0"/>
              <a:t> =&gt; multi-</a:t>
            </a:r>
            <a:r>
              <a:rPr lang="en-US" dirty="0" err="1" smtClean="0"/>
              <a:t>cibles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idée: </a:t>
            </a:r>
            <a:r>
              <a:rPr lang="en-US" dirty="0" err="1" smtClean="0"/>
              <a:t>créer</a:t>
            </a:r>
            <a:r>
              <a:rPr lang="en-US" dirty="0" smtClean="0"/>
              <a:t> du code pour </a:t>
            </a:r>
            <a:r>
              <a:rPr lang="en-US" dirty="0" err="1" smtClean="0"/>
              <a:t>une</a:t>
            </a:r>
            <a:r>
              <a:rPr lang="en-US" dirty="0" smtClean="0"/>
              <a:t> pseudo machine</a:t>
            </a:r>
          </a:p>
          <a:p>
            <a:pPr lvl="1"/>
            <a:r>
              <a:rPr lang="en-US" dirty="0" err="1" smtClean="0"/>
              <a:t>chaque</a:t>
            </a:r>
            <a:r>
              <a:rPr lang="en-US" dirty="0" smtClean="0"/>
              <a:t> machine </a:t>
            </a:r>
            <a:r>
              <a:rPr lang="en-US" dirty="0" err="1" smtClean="0"/>
              <a:t>traduit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son code au moment de </a:t>
            </a:r>
            <a:r>
              <a:rPr lang="en-US" dirty="0" err="1" smtClean="0"/>
              <a:t>l'exécution</a:t>
            </a:r>
            <a:endParaRPr lang="en-US" dirty="0" smtClean="0"/>
          </a:p>
          <a:p>
            <a:pPr lvl="1"/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n'y</a:t>
            </a:r>
            <a:r>
              <a:rPr lang="en-US" dirty="0" smtClean="0"/>
              <a:t> a </a:t>
            </a:r>
            <a:r>
              <a:rPr lang="en-US" dirty="0" err="1" smtClean="0"/>
              <a:t>qu'un</a:t>
            </a:r>
            <a:r>
              <a:rPr lang="en-US" dirty="0" smtClean="0"/>
              <a:t> version de </a:t>
            </a:r>
            <a:r>
              <a:rPr lang="en-US" dirty="0" err="1" smtClean="0"/>
              <a:t>chaque</a:t>
            </a:r>
            <a:r>
              <a:rPr lang="en-US" dirty="0" smtClean="0"/>
              <a:t> application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20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Pivot, </a:t>
            </a:r>
            <a:r>
              <a:rPr lang="en-US" dirty="0" err="1" smtClean="0"/>
              <a:t>connaissances</a:t>
            </a:r>
            <a:r>
              <a:rPr lang="en-US" dirty="0" smtClean="0"/>
              <a:t> et </a:t>
            </a:r>
            <a:r>
              <a:rPr lang="en-US" dirty="0" err="1" smtClean="0"/>
              <a:t>politique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YAGO</a:t>
            </a:r>
          </a:p>
          <a:p>
            <a:pPr lvl="1"/>
            <a:r>
              <a:rPr lang="en-US" dirty="0" smtClean="0"/>
              <a:t>base de </a:t>
            </a:r>
            <a:r>
              <a:rPr lang="en-US" dirty="0" err="1" smtClean="0"/>
              <a:t>connaissances</a:t>
            </a:r>
            <a:r>
              <a:rPr lang="en-US" dirty="0" smtClean="0"/>
              <a:t> </a:t>
            </a:r>
            <a:r>
              <a:rPr lang="en-US" dirty="0" err="1" smtClean="0"/>
              <a:t>tirée</a:t>
            </a:r>
            <a:r>
              <a:rPr lang="en-US" dirty="0" smtClean="0"/>
              <a:t> de </a:t>
            </a:r>
            <a:r>
              <a:rPr lang="en-US" dirty="0" err="1" smtClean="0"/>
              <a:t>Wikipédia</a:t>
            </a:r>
            <a:endParaRPr lang="en-US" dirty="0" smtClean="0"/>
          </a:p>
          <a:p>
            <a:pPr lvl="1"/>
            <a:r>
              <a:rPr lang="en-US" dirty="0" err="1" smtClean="0"/>
              <a:t>entitée</a:t>
            </a:r>
            <a:r>
              <a:rPr lang="en-US" dirty="0" smtClean="0"/>
              <a:t> – liens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82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 descr="Screen Shot 2014-10-04 at 10.46.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000"/>
            <a:ext cx="9144000" cy="558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461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Politique</a:t>
            </a:r>
            <a:r>
              <a:rPr lang="en-US" dirty="0" smtClean="0"/>
              <a:t> </a:t>
            </a:r>
            <a:r>
              <a:rPr lang="en-US" dirty="0" err="1" smtClean="0"/>
              <a:t>linguistique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dirty="0" smtClean="0"/>
              <a:t>Wikipedia </a:t>
            </a:r>
            <a:r>
              <a:rPr lang="en-US" dirty="0" err="1" smtClean="0"/>
              <a:t>existe</a:t>
            </a:r>
            <a:r>
              <a:rPr lang="en-US" dirty="0" smtClean="0"/>
              <a:t> en de </a:t>
            </a:r>
            <a:r>
              <a:rPr lang="en-US" dirty="0" err="1" smtClean="0"/>
              <a:t>nombreuses</a:t>
            </a:r>
            <a:r>
              <a:rPr lang="en-US" dirty="0" smtClean="0"/>
              <a:t> </a:t>
            </a:r>
            <a:r>
              <a:rPr lang="en-US" dirty="0" err="1" smtClean="0"/>
              <a:t>langues</a:t>
            </a:r>
            <a:endParaRPr lang="en-US" dirty="0" smtClean="0"/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 err="1" smtClean="0"/>
              <a:t>Choix</a:t>
            </a:r>
            <a:r>
              <a:rPr lang="en-US" dirty="0" smtClean="0"/>
              <a:t> : le Wikipedia </a:t>
            </a:r>
            <a:r>
              <a:rPr lang="en-US" dirty="0" err="1" smtClean="0"/>
              <a:t>sert</a:t>
            </a:r>
            <a:r>
              <a:rPr lang="en-US" dirty="0" smtClean="0"/>
              <a:t> de </a:t>
            </a:r>
            <a:r>
              <a:rPr lang="en-US" dirty="0" err="1" smtClean="0"/>
              <a:t>référence</a:t>
            </a:r>
            <a:r>
              <a:rPr lang="en-US" dirty="0" smtClean="0"/>
              <a:t> pour identifier les </a:t>
            </a:r>
            <a:r>
              <a:rPr lang="en-US" dirty="0" err="1" smtClean="0"/>
              <a:t>entitiés</a:t>
            </a: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=&gt; un objet </a:t>
            </a:r>
            <a:r>
              <a:rPr lang="en-US" dirty="0" err="1" smtClean="0"/>
              <a:t>n'existe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s'il</a:t>
            </a:r>
            <a:r>
              <a:rPr lang="en-US" dirty="0" smtClean="0"/>
              <a:t> </a:t>
            </a:r>
            <a:r>
              <a:rPr lang="en-US" dirty="0" err="1" smtClean="0"/>
              <a:t>existe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00FF"/>
                </a:solidFill>
              </a:rPr>
              <a:t>en.wikipedia.org</a:t>
            </a:r>
            <a:endParaRPr lang="en-US" dirty="0" smtClean="0">
              <a:solidFill>
                <a:srgbClr val="0000FF"/>
              </a:solidFill>
            </a:endParaRPr>
          </a:p>
          <a:p>
            <a:pPr marL="342900" lvl="1" indent="-342900">
              <a:buFont typeface="Arial"/>
              <a:buChar char="•"/>
            </a:pPr>
            <a:endParaRPr lang="en-US" dirty="0"/>
          </a:p>
          <a:p>
            <a:pPr marL="0" lvl="1" indent="0">
              <a:buNone/>
            </a:pPr>
            <a:r>
              <a:rPr lang="en-US" dirty="0" smtClean="0"/>
              <a:t>=&gt; </a:t>
            </a:r>
            <a:r>
              <a:rPr lang="en-US" dirty="0" err="1" smtClean="0"/>
              <a:t>Vésenaz</a:t>
            </a:r>
            <a:r>
              <a:rPr lang="en-US" dirty="0" smtClean="0"/>
              <a:t> </a:t>
            </a:r>
            <a:r>
              <a:rPr lang="en-US" dirty="0" err="1" smtClean="0"/>
              <a:t>n'existe</a:t>
            </a:r>
            <a:r>
              <a:rPr lang="en-US" dirty="0" smtClean="0"/>
              <a:t> pas </a:t>
            </a:r>
            <a:r>
              <a:rPr lang="en-US" dirty="0" err="1" smtClean="0"/>
              <a:t>dans</a:t>
            </a:r>
            <a:r>
              <a:rPr lang="en-US" dirty="0" smtClean="0"/>
              <a:t> YAGO</a:t>
            </a:r>
          </a:p>
          <a:p>
            <a:pPr marL="342900" lvl="1" indent="-342900">
              <a:buFont typeface="Arial"/>
              <a:buChar char="•"/>
            </a:pPr>
            <a:endParaRPr lang="en-US" dirty="0"/>
          </a:p>
          <a:p>
            <a:pPr marL="0" lvl="1" indent="0">
              <a:buNone/>
            </a:pPr>
            <a:r>
              <a:rPr lang="en-US" dirty="0" smtClean="0"/>
              <a:t>YAGO a </a:t>
            </a:r>
            <a:r>
              <a:rPr lang="en-US" dirty="0" err="1" smtClean="0"/>
              <a:t>été</a:t>
            </a:r>
            <a:r>
              <a:rPr lang="en-US" dirty="0" smtClean="0"/>
              <a:t> fait par des </a:t>
            </a:r>
            <a:r>
              <a:rPr lang="en-US" dirty="0" err="1" smtClean="0"/>
              <a:t>allemands</a:t>
            </a:r>
            <a:r>
              <a:rPr lang="en-US" dirty="0" smtClean="0"/>
              <a:t> !</a:t>
            </a:r>
            <a:endParaRPr lang="en-US" dirty="0"/>
          </a:p>
          <a:p>
            <a:pPr marL="400050" lvl="2" indent="0">
              <a:buNone/>
            </a:pPr>
            <a:r>
              <a:rPr lang="en-US" dirty="0" smtClean="0"/>
              <a:t>=&gt; La </a:t>
            </a:r>
            <a:r>
              <a:rPr lang="en-US" dirty="0" err="1" smtClean="0"/>
              <a:t>soumission</a:t>
            </a:r>
            <a:r>
              <a:rPr lang="en-US" dirty="0" smtClean="0"/>
              <a:t> </a:t>
            </a:r>
            <a:r>
              <a:rPr lang="en-US" dirty="0" err="1" smtClean="0"/>
              <a:t>linguistique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toute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splendeur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79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 pivot </a:t>
            </a:r>
            <a:r>
              <a:rPr lang="en-US" dirty="0" err="1" smtClean="0"/>
              <a:t>à</a:t>
            </a:r>
            <a:r>
              <a:rPr lang="en-US" dirty="0" smtClean="0"/>
              <a:t> la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Établir</a:t>
            </a:r>
            <a:r>
              <a:rPr lang="en-US" dirty="0" smtClean="0"/>
              <a:t> des </a:t>
            </a:r>
            <a:r>
              <a:rPr lang="en-US" dirty="0" err="1" smtClean="0"/>
              <a:t>correspondances</a:t>
            </a:r>
            <a:r>
              <a:rPr lang="en-US" dirty="0" smtClean="0"/>
              <a:t> entre </a:t>
            </a:r>
            <a:r>
              <a:rPr lang="en-US" dirty="0" err="1" smtClean="0"/>
              <a:t>dictionnaires</a:t>
            </a:r>
            <a:r>
              <a:rPr lang="en-US" dirty="0" smtClean="0"/>
              <a:t>, terminologies, thesaurus, ...</a:t>
            </a:r>
          </a:p>
          <a:p>
            <a:endParaRPr lang="en-US" dirty="0"/>
          </a:p>
          <a:p>
            <a:r>
              <a:rPr lang="en-US" dirty="0" err="1" smtClean="0"/>
              <a:t>Utiliser</a:t>
            </a:r>
            <a:r>
              <a:rPr lang="en-US" dirty="0" smtClean="0"/>
              <a:t> les </a:t>
            </a:r>
            <a:r>
              <a:rPr lang="en-US" dirty="0" err="1" smtClean="0"/>
              <a:t>correspondances</a:t>
            </a:r>
            <a:r>
              <a:rPr lang="en-US" dirty="0" smtClean="0"/>
              <a:t> </a:t>
            </a:r>
            <a:r>
              <a:rPr lang="en-US" dirty="0" err="1" smtClean="0"/>
              <a:t>existantes</a:t>
            </a:r>
            <a:r>
              <a:rPr lang="en-US" dirty="0" smtClean="0"/>
              <a:t> pour en </a:t>
            </a:r>
            <a:r>
              <a:rPr lang="en-US" dirty="0" err="1" smtClean="0"/>
              <a:t>calculer</a:t>
            </a:r>
            <a:r>
              <a:rPr lang="en-US" dirty="0" smtClean="0"/>
              <a:t> de </a:t>
            </a:r>
            <a:r>
              <a:rPr lang="en-US" dirty="0" err="1" smtClean="0"/>
              <a:t>nouvelles</a:t>
            </a:r>
            <a:endParaRPr lang="en-US" dirty="0"/>
          </a:p>
          <a:p>
            <a:pPr lvl="1"/>
            <a:r>
              <a:rPr lang="en-US" dirty="0" err="1" smtClean="0"/>
              <a:t>si</a:t>
            </a:r>
            <a:r>
              <a:rPr lang="en-US" dirty="0" smtClean="0"/>
              <a:t> possible les </a:t>
            </a:r>
            <a:r>
              <a:rPr lang="en-US" dirty="0" err="1" smtClean="0"/>
              <a:t>meilleures</a:t>
            </a:r>
            <a:endParaRPr lang="en-US" dirty="0" smtClean="0"/>
          </a:p>
          <a:p>
            <a:pPr lvl="1"/>
            <a:r>
              <a:rPr lang="en-US" dirty="0" err="1" smtClean="0"/>
              <a:t>si</a:t>
            </a:r>
            <a:r>
              <a:rPr lang="en-US" dirty="0" smtClean="0"/>
              <a:t> possible </a:t>
            </a:r>
            <a:r>
              <a:rPr lang="en-US" dirty="0" err="1" smtClean="0"/>
              <a:t>vers</a:t>
            </a:r>
            <a:r>
              <a:rPr lang="en-US" dirty="0" smtClean="0"/>
              <a:t> les </a:t>
            </a:r>
            <a:r>
              <a:rPr lang="en-US" dirty="0" err="1" smtClean="0"/>
              <a:t>dictionnaires</a:t>
            </a:r>
            <a:r>
              <a:rPr lang="en-US" dirty="0" smtClean="0"/>
              <a:t> les plus riches</a:t>
            </a:r>
          </a:p>
          <a:p>
            <a:pPr lvl="1"/>
            <a:endParaRPr lang="en-US" dirty="0"/>
          </a:p>
          <a:p>
            <a:r>
              <a:rPr lang="en-US" dirty="0" smtClean="0"/>
              <a:t>Pas de "</a:t>
            </a:r>
            <a:r>
              <a:rPr lang="en-US" dirty="0" err="1" smtClean="0"/>
              <a:t>référence</a:t>
            </a:r>
            <a:r>
              <a:rPr lang="en-US" dirty="0" smtClean="0"/>
              <a:t> unique/</a:t>
            </a:r>
            <a:r>
              <a:rPr lang="en-US" dirty="0" err="1" smtClean="0"/>
              <a:t>centrale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67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18</a:t>
            </a:fld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124200" y="670220"/>
            <a:ext cx="1201607" cy="1834288"/>
          </a:xfrm>
          <a:prstGeom prst="triangle">
            <a:avLst/>
          </a:prstGeom>
          <a:solidFill>
            <a:srgbClr val="00FF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5653443" y="1957749"/>
            <a:ext cx="732713" cy="1093518"/>
          </a:xfrm>
          <a:prstGeom prst="triangle">
            <a:avLst/>
          </a:prstGeom>
          <a:solidFill>
            <a:srgbClr val="00FF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6553200" y="3662696"/>
            <a:ext cx="732713" cy="1093518"/>
          </a:xfrm>
          <a:prstGeom prst="triangle">
            <a:avLst/>
          </a:prstGeom>
          <a:solidFill>
            <a:srgbClr val="00FF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4142629" y="3545113"/>
            <a:ext cx="732713" cy="1093518"/>
          </a:xfrm>
          <a:prstGeom prst="triangle">
            <a:avLst/>
          </a:prstGeom>
          <a:solidFill>
            <a:srgbClr val="00FF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2224443" y="3380498"/>
            <a:ext cx="732713" cy="1093518"/>
          </a:xfrm>
          <a:prstGeom prst="triangle">
            <a:avLst/>
          </a:prstGeom>
          <a:solidFill>
            <a:srgbClr val="00FF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095590" y="4474016"/>
            <a:ext cx="732713" cy="1093518"/>
          </a:xfrm>
          <a:prstGeom prst="triangle">
            <a:avLst/>
          </a:prstGeom>
          <a:solidFill>
            <a:srgbClr val="00FF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1713134" y="317472"/>
            <a:ext cx="732713" cy="1093518"/>
          </a:xfrm>
          <a:prstGeom prst="triangle">
            <a:avLst/>
          </a:prstGeom>
          <a:solidFill>
            <a:srgbClr val="00FF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4617578" y="670220"/>
            <a:ext cx="732713" cy="1093518"/>
          </a:xfrm>
          <a:prstGeom prst="triangle">
            <a:avLst/>
          </a:prstGeom>
          <a:solidFill>
            <a:srgbClr val="00FF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2" idx="5"/>
            <a:endCxn id="11" idx="1"/>
          </p:cNvCxnSpPr>
          <p:nvPr/>
        </p:nvCxnSpPr>
        <p:spPr>
          <a:xfrm flipV="1">
            <a:off x="1645125" y="3927257"/>
            <a:ext cx="762496" cy="1093518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5"/>
            <a:endCxn id="14" idx="1"/>
          </p:cNvCxnSpPr>
          <p:nvPr/>
        </p:nvCxnSpPr>
        <p:spPr>
          <a:xfrm flipV="1">
            <a:off x="4025405" y="1216979"/>
            <a:ext cx="775351" cy="370385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5"/>
            <a:endCxn id="7" idx="1"/>
          </p:cNvCxnSpPr>
          <p:nvPr/>
        </p:nvCxnSpPr>
        <p:spPr>
          <a:xfrm>
            <a:off x="2262669" y="864231"/>
            <a:ext cx="1161933" cy="723133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10" idx="1"/>
          </p:cNvCxnSpPr>
          <p:nvPr/>
        </p:nvCxnSpPr>
        <p:spPr>
          <a:xfrm>
            <a:off x="3725004" y="2504508"/>
            <a:ext cx="600803" cy="1587364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1"/>
            <a:endCxn id="11" idx="5"/>
          </p:cNvCxnSpPr>
          <p:nvPr/>
        </p:nvCxnSpPr>
        <p:spPr>
          <a:xfrm flipH="1" flipV="1">
            <a:off x="2773978" y="3927257"/>
            <a:ext cx="1551829" cy="164615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4" idx="3"/>
            <a:endCxn id="8" idx="1"/>
          </p:cNvCxnSpPr>
          <p:nvPr/>
        </p:nvCxnSpPr>
        <p:spPr>
          <a:xfrm>
            <a:off x="4983935" y="1763738"/>
            <a:ext cx="852686" cy="74077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7" idx="3"/>
            <a:endCxn id="9" idx="1"/>
          </p:cNvCxnSpPr>
          <p:nvPr/>
        </p:nvCxnSpPr>
        <p:spPr>
          <a:xfrm>
            <a:off x="3725004" y="2504508"/>
            <a:ext cx="3011374" cy="1704947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982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19</a:t>
            </a:fld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124200" y="670220"/>
            <a:ext cx="1201607" cy="1834288"/>
          </a:xfrm>
          <a:prstGeom prst="triangle">
            <a:avLst/>
          </a:prstGeom>
          <a:solidFill>
            <a:srgbClr val="00FF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5653443" y="1957749"/>
            <a:ext cx="732713" cy="1093518"/>
          </a:xfrm>
          <a:prstGeom prst="triangle">
            <a:avLst/>
          </a:prstGeom>
          <a:solidFill>
            <a:srgbClr val="00FF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6553200" y="3662696"/>
            <a:ext cx="732713" cy="1093518"/>
          </a:xfrm>
          <a:prstGeom prst="triangle">
            <a:avLst/>
          </a:prstGeom>
          <a:solidFill>
            <a:srgbClr val="00FF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4142629" y="3545113"/>
            <a:ext cx="732713" cy="1093518"/>
          </a:xfrm>
          <a:prstGeom prst="triangle">
            <a:avLst/>
          </a:prstGeom>
          <a:solidFill>
            <a:srgbClr val="00FF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2224443" y="3380498"/>
            <a:ext cx="732713" cy="1093518"/>
          </a:xfrm>
          <a:prstGeom prst="triangle">
            <a:avLst/>
          </a:prstGeom>
          <a:solidFill>
            <a:srgbClr val="00FF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095590" y="4474016"/>
            <a:ext cx="732713" cy="1093518"/>
          </a:xfrm>
          <a:prstGeom prst="triangle">
            <a:avLst/>
          </a:prstGeom>
          <a:solidFill>
            <a:srgbClr val="00FF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1713134" y="317472"/>
            <a:ext cx="732713" cy="1093518"/>
          </a:xfrm>
          <a:prstGeom prst="triangle">
            <a:avLst/>
          </a:prstGeom>
          <a:solidFill>
            <a:srgbClr val="00FF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4617578" y="670220"/>
            <a:ext cx="732713" cy="1093518"/>
          </a:xfrm>
          <a:prstGeom prst="triangle">
            <a:avLst/>
          </a:prstGeom>
          <a:solidFill>
            <a:srgbClr val="00FF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2" idx="5"/>
            <a:endCxn id="11" idx="1"/>
          </p:cNvCxnSpPr>
          <p:nvPr/>
        </p:nvCxnSpPr>
        <p:spPr>
          <a:xfrm flipV="1">
            <a:off x="1645125" y="3927257"/>
            <a:ext cx="762496" cy="1093518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5"/>
            <a:endCxn id="14" idx="1"/>
          </p:cNvCxnSpPr>
          <p:nvPr/>
        </p:nvCxnSpPr>
        <p:spPr>
          <a:xfrm flipV="1">
            <a:off x="4025405" y="1216979"/>
            <a:ext cx="775351" cy="370385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5"/>
            <a:endCxn id="7" idx="1"/>
          </p:cNvCxnSpPr>
          <p:nvPr/>
        </p:nvCxnSpPr>
        <p:spPr>
          <a:xfrm>
            <a:off x="2262669" y="864231"/>
            <a:ext cx="1161933" cy="723133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10" idx="1"/>
          </p:cNvCxnSpPr>
          <p:nvPr/>
        </p:nvCxnSpPr>
        <p:spPr>
          <a:xfrm>
            <a:off x="3725004" y="2504508"/>
            <a:ext cx="600803" cy="1587364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1"/>
            <a:endCxn id="11" idx="5"/>
          </p:cNvCxnSpPr>
          <p:nvPr/>
        </p:nvCxnSpPr>
        <p:spPr>
          <a:xfrm flipH="1" flipV="1">
            <a:off x="2773978" y="3927257"/>
            <a:ext cx="1551829" cy="164615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4" idx="3"/>
            <a:endCxn id="8" idx="1"/>
          </p:cNvCxnSpPr>
          <p:nvPr/>
        </p:nvCxnSpPr>
        <p:spPr>
          <a:xfrm>
            <a:off x="4983935" y="1763738"/>
            <a:ext cx="852686" cy="740770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7" idx="3"/>
            <a:endCxn id="9" idx="1"/>
          </p:cNvCxnSpPr>
          <p:nvPr/>
        </p:nvCxnSpPr>
        <p:spPr>
          <a:xfrm>
            <a:off x="3725004" y="2504508"/>
            <a:ext cx="3011374" cy="1704947"/>
          </a:xfrm>
          <a:prstGeom prst="straightConnector1">
            <a:avLst/>
          </a:prstGeom>
          <a:ln w="57150" cmpd="sng">
            <a:solidFill>
              <a:srgbClr val="FF66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Curved Connector 2"/>
          <p:cNvCxnSpPr>
            <a:stCxn id="10" idx="1"/>
            <a:endCxn id="13" idx="3"/>
          </p:cNvCxnSpPr>
          <p:nvPr/>
        </p:nvCxnSpPr>
        <p:spPr>
          <a:xfrm rot="10800000">
            <a:off x="2079491" y="1410990"/>
            <a:ext cx="2246316" cy="2680882"/>
          </a:xfrm>
          <a:prstGeom prst="curvedConnector2">
            <a:avLst/>
          </a:prstGeom>
          <a:ln w="5715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0" idx="1"/>
            <a:endCxn id="14" idx="3"/>
          </p:cNvCxnSpPr>
          <p:nvPr/>
        </p:nvCxnSpPr>
        <p:spPr>
          <a:xfrm rot="10800000" flipH="1">
            <a:off x="4325807" y="1763738"/>
            <a:ext cx="658128" cy="2328134"/>
          </a:xfrm>
          <a:prstGeom prst="curvedConnector4">
            <a:avLst>
              <a:gd name="adj1" fmla="val -34735"/>
              <a:gd name="adj2" fmla="val 61742"/>
            </a:avLst>
          </a:prstGeom>
          <a:ln w="5715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7" idx="5"/>
            <a:endCxn id="8" idx="1"/>
          </p:cNvCxnSpPr>
          <p:nvPr/>
        </p:nvCxnSpPr>
        <p:spPr>
          <a:xfrm>
            <a:off x="4025405" y="1587364"/>
            <a:ext cx="1811216" cy="917144"/>
          </a:xfrm>
          <a:prstGeom prst="curvedConnector3">
            <a:avLst>
              <a:gd name="adj1" fmla="val 30523"/>
            </a:avLst>
          </a:prstGeom>
          <a:ln w="5715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0" idx="5"/>
            <a:endCxn id="9" idx="1"/>
          </p:cNvCxnSpPr>
          <p:nvPr/>
        </p:nvCxnSpPr>
        <p:spPr>
          <a:xfrm>
            <a:off x="4692164" y="4091872"/>
            <a:ext cx="2044214" cy="117583"/>
          </a:xfrm>
          <a:prstGeom prst="curvedConnector3">
            <a:avLst>
              <a:gd name="adj1" fmla="val 50000"/>
            </a:avLst>
          </a:prstGeom>
          <a:ln w="5715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2" idx="5"/>
            <a:endCxn id="10" idx="1"/>
          </p:cNvCxnSpPr>
          <p:nvPr/>
        </p:nvCxnSpPr>
        <p:spPr>
          <a:xfrm flipV="1">
            <a:off x="1645125" y="4091872"/>
            <a:ext cx="2680682" cy="928903"/>
          </a:xfrm>
          <a:prstGeom prst="curvedConnector3">
            <a:avLst>
              <a:gd name="adj1" fmla="val 50000"/>
            </a:avLst>
          </a:prstGeom>
          <a:ln w="5715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7" idx="3"/>
            <a:endCxn id="11" idx="5"/>
          </p:cNvCxnSpPr>
          <p:nvPr/>
        </p:nvCxnSpPr>
        <p:spPr>
          <a:xfrm rot="5400000">
            <a:off x="2538117" y="2740369"/>
            <a:ext cx="1422749" cy="951026"/>
          </a:xfrm>
          <a:prstGeom prst="curvedConnector2">
            <a:avLst/>
          </a:prstGeom>
          <a:ln w="5715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endCxn id="14" idx="1"/>
          </p:cNvCxnSpPr>
          <p:nvPr/>
        </p:nvCxnSpPr>
        <p:spPr>
          <a:xfrm>
            <a:off x="2262669" y="864231"/>
            <a:ext cx="2538087" cy="352748"/>
          </a:xfrm>
          <a:prstGeom prst="curvedConnector3">
            <a:avLst>
              <a:gd name="adj1" fmla="val 53706"/>
            </a:avLst>
          </a:prstGeom>
          <a:ln w="5715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31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68088" cy="60723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Problème</a:t>
            </a:r>
            <a:r>
              <a:rPr lang="en-US" dirty="0" smtClean="0"/>
              <a:t> : N×(N-1)</a:t>
            </a:r>
            <a:endParaRPr lang="en-US" dirty="0"/>
          </a:p>
        </p:txBody>
      </p:sp>
      <p:sp>
        <p:nvSpPr>
          <p:cNvPr id="4" name="Folded Corner 3"/>
          <p:cNvSpPr/>
          <p:nvPr/>
        </p:nvSpPr>
        <p:spPr>
          <a:xfrm>
            <a:off x="1152369" y="1117034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1152368" y="2281102"/>
            <a:ext cx="740811" cy="82307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1152369" y="3421652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1152369" y="4562204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dirty="0" smtClean="0">
                <a:solidFill>
                  <a:srgbClr val="000000"/>
                </a:solidFill>
              </a:rPr>
              <a:t>中國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Folded Corner 14"/>
          <p:cNvSpPr/>
          <p:nvPr/>
        </p:nvSpPr>
        <p:spPr>
          <a:xfrm>
            <a:off x="1152368" y="5714511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rgbClr val="000000"/>
                </a:solidFill>
              </a:rPr>
              <a:t>EO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Folded Corner 15"/>
          <p:cNvSpPr/>
          <p:nvPr/>
        </p:nvSpPr>
        <p:spPr>
          <a:xfrm>
            <a:off x="6631542" y="1117034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olded Corner 16"/>
          <p:cNvSpPr/>
          <p:nvPr/>
        </p:nvSpPr>
        <p:spPr>
          <a:xfrm>
            <a:off x="6631541" y="2281102"/>
            <a:ext cx="740811" cy="82307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Folded Corner 17"/>
          <p:cNvSpPr/>
          <p:nvPr/>
        </p:nvSpPr>
        <p:spPr>
          <a:xfrm>
            <a:off x="6631542" y="3421652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lded Corner 18"/>
          <p:cNvSpPr/>
          <p:nvPr/>
        </p:nvSpPr>
        <p:spPr>
          <a:xfrm>
            <a:off x="6631542" y="4562204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dirty="0" smtClean="0">
                <a:solidFill>
                  <a:srgbClr val="000000"/>
                </a:solidFill>
              </a:rPr>
              <a:t>中國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lded Corner 19"/>
          <p:cNvSpPr/>
          <p:nvPr/>
        </p:nvSpPr>
        <p:spPr>
          <a:xfrm>
            <a:off x="6631541" y="5714511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rgbClr val="000000"/>
                </a:solidFill>
              </a:rPr>
              <a:t>EO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2" name="Straight Arrow Connector 21"/>
          <p:cNvCxnSpPr>
            <a:stCxn id="4" idx="3"/>
          </p:cNvCxnSpPr>
          <p:nvPr/>
        </p:nvCxnSpPr>
        <p:spPr>
          <a:xfrm>
            <a:off x="1893179" y="1546210"/>
            <a:ext cx="4644759" cy="23046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3"/>
            <a:endCxn id="17" idx="1"/>
          </p:cNvCxnSpPr>
          <p:nvPr/>
        </p:nvCxnSpPr>
        <p:spPr>
          <a:xfrm>
            <a:off x="1893179" y="1546210"/>
            <a:ext cx="4738362" cy="114643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3"/>
            <a:endCxn id="19" idx="1"/>
          </p:cNvCxnSpPr>
          <p:nvPr/>
        </p:nvCxnSpPr>
        <p:spPr>
          <a:xfrm>
            <a:off x="1893179" y="1546210"/>
            <a:ext cx="4738363" cy="344517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3"/>
            <a:endCxn id="20" idx="1"/>
          </p:cNvCxnSpPr>
          <p:nvPr/>
        </p:nvCxnSpPr>
        <p:spPr>
          <a:xfrm>
            <a:off x="1893179" y="1546210"/>
            <a:ext cx="4738362" cy="45974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</p:cNvCxnSpPr>
          <p:nvPr/>
        </p:nvCxnSpPr>
        <p:spPr>
          <a:xfrm>
            <a:off x="1893179" y="2692641"/>
            <a:ext cx="4644759" cy="345104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3"/>
            <a:endCxn id="16" idx="1"/>
          </p:cNvCxnSpPr>
          <p:nvPr/>
        </p:nvCxnSpPr>
        <p:spPr>
          <a:xfrm flipV="1">
            <a:off x="1893179" y="1546210"/>
            <a:ext cx="4738363" cy="23046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3"/>
            <a:endCxn id="17" idx="1"/>
          </p:cNvCxnSpPr>
          <p:nvPr/>
        </p:nvCxnSpPr>
        <p:spPr>
          <a:xfrm flipV="1">
            <a:off x="1893179" y="2692641"/>
            <a:ext cx="4738362" cy="11581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3"/>
            <a:endCxn id="19" idx="1"/>
          </p:cNvCxnSpPr>
          <p:nvPr/>
        </p:nvCxnSpPr>
        <p:spPr>
          <a:xfrm>
            <a:off x="1893179" y="3850828"/>
            <a:ext cx="4738363" cy="114055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9" idx="3"/>
            <a:endCxn id="20" idx="1"/>
          </p:cNvCxnSpPr>
          <p:nvPr/>
        </p:nvCxnSpPr>
        <p:spPr>
          <a:xfrm>
            <a:off x="1893179" y="3850828"/>
            <a:ext cx="4738362" cy="229285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3"/>
            <a:endCxn id="16" idx="1"/>
          </p:cNvCxnSpPr>
          <p:nvPr/>
        </p:nvCxnSpPr>
        <p:spPr>
          <a:xfrm flipV="1">
            <a:off x="1893179" y="1546210"/>
            <a:ext cx="4738363" cy="344517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3"/>
            <a:endCxn id="17" idx="1"/>
          </p:cNvCxnSpPr>
          <p:nvPr/>
        </p:nvCxnSpPr>
        <p:spPr>
          <a:xfrm flipV="1">
            <a:off x="1893179" y="2692641"/>
            <a:ext cx="4738362" cy="229873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8" idx="1"/>
          </p:cNvCxnSpPr>
          <p:nvPr/>
        </p:nvCxnSpPr>
        <p:spPr>
          <a:xfrm flipV="1">
            <a:off x="1893179" y="3850828"/>
            <a:ext cx="4738363" cy="114055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3"/>
            <a:endCxn id="20" idx="1"/>
          </p:cNvCxnSpPr>
          <p:nvPr/>
        </p:nvCxnSpPr>
        <p:spPr>
          <a:xfrm>
            <a:off x="1893179" y="4991380"/>
            <a:ext cx="4738362" cy="115230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5" idx="3"/>
            <a:endCxn id="16" idx="1"/>
          </p:cNvCxnSpPr>
          <p:nvPr/>
        </p:nvCxnSpPr>
        <p:spPr>
          <a:xfrm flipV="1">
            <a:off x="1893178" y="1546210"/>
            <a:ext cx="4738364" cy="45974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5" idx="3"/>
            <a:endCxn id="17" idx="1"/>
          </p:cNvCxnSpPr>
          <p:nvPr/>
        </p:nvCxnSpPr>
        <p:spPr>
          <a:xfrm flipV="1">
            <a:off x="1893178" y="2692641"/>
            <a:ext cx="4738363" cy="345104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5" idx="3"/>
            <a:endCxn id="18" idx="1"/>
          </p:cNvCxnSpPr>
          <p:nvPr/>
        </p:nvCxnSpPr>
        <p:spPr>
          <a:xfrm flipV="1">
            <a:off x="1893178" y="3850828"/>
            <a:ext cx="4738364" cy="229285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5" idx="3"/>
            <a:endCxn id="19" idx="1"/>
          </p:cNvCxnSpPr>
          <p:nvPr/>
        </p:nvCxnSpPr>
        <p:spPr>
          <a:xfrm flipV="1">
            <a:off x="1893178" y="4991380"/>
            <a:ext cx="4738364" cy="115230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8" idx="3"/>
            <a:endCxn id="18" idx="1"/>
          </p:cNvCxnSpPr>
          <p:nvPr/>
        </p:nvCxnSpPr>
        <p:spPr>
          <a:xfrm>
            <a:off x="1893179" y="2692641"/>
            <a:ext cx="4738363" cy="11581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8" idx="3"/>
            <a:endCxn id="19" idx="1"/>
          </p:cNvCxnSpPr>
          <p:nvPr/>
        </p:nvCxnSpPr>
        <p:spPr>
          <a:xfrm>
            <a:off x="1893179" y="2692641"/>
            <a:ext cx="4738363" cy="229873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8" idx="3"/>
            <a:endCxn id="16" idx="1"/>
          </p:cNvCxnSpPr>
          <p:nvPr/>
        </p:nvCxnSpPr>
        <p:spPr>
          <a:xfrm flipV="1">
            <a:off x="1893179" y="1546210"/>
            <a:ext cx="4738363" cy="114643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Date Placeholder 8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85" name="Footer Placeholder 8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86" name="Slide Number Placeholder 8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83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à</a:t>
            </a:r>
            <a:r>
              <a:rPr lang="en-US" dirty="0"/>
              <a:t> </a:t>
            </a:r>
            <a:r>
              <a:rPr lang="en-US" dirty="0" err="1" smtClean="0"/>
              <a:t>suivre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96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68088" cy="6072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 </a:t>
            </a:r>
            <a:r>
              <a:rPr lang="en-US" dirty="0" err="1" smtClean="0"/>
              <a:t>géniale</a:t>
            </a:r>
            <a:r>
              <a:rPr lang="en-US" dirty="0" smtClean="0"/>
              <a:t> : N + N</a:t>
            </a:r>
            <a:endParaRPr lang="en-US" dirty="0"/>
          </a:p>
        </p:txBody>
      </p:sp>
      <p:sp>
        <p:nvSpPr>
          <p:cNvPr id="4" name="Folded Corner 3"/>
          <p:cNvSpPr/>
          <p:nvPr/>
        </p:nvSpPr>
        <p:spPr>
          <a:xfrm>
            <a:off x="1152369" y="1117034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1152368" y="2281102"/>
            <a:ext cx="740811" cy="82307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1152369" y="3421652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1152369" y="4562204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dirty="0" smtClean="0">
                <a:solidFill>
                  <a:srgbClr val="000000"/>
                </a:solidFill>
              </a:rPr>
              <a:t>中國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Folded Corner 14"/>
          <p:cNvSpPr/>
          <p:nvPr/>
        </p:nvSpPr>
        <p:spPr>
          <a:xfrm>
            <a:off x="1152368" y="5714511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rgbClr val="000000"/>
                </a:solidFill>
              </a:rPr>
              <a:t>EO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Folded Corner 15"/>
          <p:cNvSpPr/>
          <p:nvPr/>
        </p:nvSpPr>
        <p:spPr>
          <a:xfrm>
            <a:off x="6631542" y="1117034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olded Corner 16"/>
          <p:cNvSpPr/>
          <p:nvPr/>
        </p:nvSpPr>
        <p:spPr>
          <a:xfrm>
            <a:off x="6631541" y="2281102"/>
            <a:ext cx="740811" cy="82307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Folded Corner 17"/>
          <p:cNvSpPr/>
          <p:nvPr/>
        </p:nvSpPr>
        <p:spPr>
          <a:xfrm>
            <a:off x="6631542" y="3421652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lded Corner 18"/>
          <p:cNvSpPr/>
          <p:nvPr/>
        </p:nvSpPr>
        <p:spPr>
          <a:xfrm>
            <a:off x="6631542" y="4562204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dirty="0" smtClean="0">
                <a:solidFill>
                  <a:srgbClr val="000000"/>
                </a:solidFill>
              </a:rPr>
              <a:t>中國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Folded Corner 19"/>
          <p:cNvSpPr/>
          <p:nvPr/>
        </p:nvSpPr>
        <p:spPr>
          <a:xfrm>
            <a:off x="6631541" y="5714511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rgbClr val="000000"/>
                </a:solidFill>
              </a:rPr>
              <a:t>EO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3" name="Straight Arrow Connector 22"/>
          <p:cNvCxnSpPr>
            <a:stCxn id="4" idx="3"/>
            <a:endCxn id="39" idx="1"/>
          </p:cNvCxnSpPr>
          <p:nvPr/>
        </p:nvCxnSpPr>
        <p:spPr>
          <a:xfrm>
            <a:off x="1893179" y="1546210"/>
            <a:ext cx="1986785" cy="23046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9" idx="3"/>
            <a:endCxn id="20" idx="1"/>
          </p:cNvCxnSpPr>
          <p:nvPr/>
        </p:nvCxnSpPr>
        <p:spPr>
          <a:xfrm>
            <a:off x="4620774" y="3850828"/>
            <a:ext cx="2010767" cy="229285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3"/>
            <a:endCxn id="39" idx="1"/>
          </p:cNvCxnSpPr>
          <p:nvPr/>
        </p:nvCxnSpPr>
        <p:spPr>
          <a:xfrm>
            <a:off x="1893179" y="3850828"/>
            <a:ext cx="1986785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9" idx="3"/>
            <a:endCxn id="19" idx="1"/>
          </p:cNvCxnSpPr>
          <p:nvPr/>
        </p:nvCxnSpPr>
        <p:spPr>
          <a:xfrm>
            <a:off x="4620774" y="3850828"/>
            <a:ext cx="2010768" cy="114055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3"/>
            <a:endCxn id="39" idx="1"/>
          </p:cNvCxnSpPr>
          <p:nvPr/>
        </p:nvCxnSpPr>
        <p:spPr>
          <a:xfrm flipV="1">
            <a:off x="1893179" y="3850828"/>
            <a:ext cx="1986785" cy="114055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9" idx="3"/>
            <a:endCxn id="17" idx="1"/>
          </p:cNvCxnSpPr>
          <p:nvPr/>
        </p:nvCxnSpPr>
        <p:spPr>
          <a:xfrm flipV="1">
            <a:off x="4620774" y="2692641"/>
            <a:ext cx="2010767" cy="11581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9" idx="3"/>
            <a:endCxn id="18" idx="1"/>
          </p:cNvCxnSpPr>
          <p:nvPr/>
        </p:nvCxnSpPr>
        <p:spPr>
          <a:xfrm>
            <a:off x="4620774" y="3850828"/>
            <a:ext cx="2010768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5" idx="3"/>
            <a:endCxn id="39" idx="1"/>
          </p:cNvCxnSpPr>
          <p:nvPr/>
        </p:nvCxnSpPr>
        <p:spPr>
          <a:xfrm flipV="1">
            <a:off x="1893178" y="3850828"/>
            <a:ext cx="1986786" cy="229285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8" idx="3"/>
            <a:endCxn id="39" idx="1"/>
          </p:cNvCxnSpPr>
          <p:nvPr/>
        </p:nvCxnSpPr>
        <p:spPr>
          <a:xfrm>
            <a:off x="1893179" y="2692641"/>
            <a:ext cx="1986785" cy="11581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39" idx="3"/>
            <a:endCxn id="16" idx="1"/>
          </p:cNvCxnSpPr>
          <p:nvPr/>
        </p:nvCxnSpPr>
        <p:spPr>
          <a:xfrm flipV="1">
            <a:off x="4620774" y="1546210"/>
            <a:ext cx="2010768" cy="230461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Folded Corner 38"/>
          <p:cNvSpPr/>
          <p:nvPr/>
        </p:nvSpPr>
        <p:spPr>
          <a:xfrm>
            <a:off x="3879964" y="3421652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54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Quelle</a:t>
            </a:r>
            <a:r>
              <a:rPr lang="en-US" dirty="0" smtClean="0"/>
              <a:t> langue </a:t>
            </a:r>
            <a:r>
              <a:rPr lang="en-US" dirty="0" err="1" smtClean="0"/>
              <a:t>prendre</a:t>
            </a:r>
            <a:r>
              <a:rPr lang="en-US" dirty="0" smtClean="0"/>
              <a:t> pour P 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N'importe</a:t>
            </a:r>
            <a:r>
              <a:rPr lang="en-US" dirty="0" smtClean="0"/>
              <a:t> </a:t>
            </a:r>
            <a:r>
              <a:rPr lang="en-US" dirty="0" err="1" smtClean="0"/>
              <a:t>quelle</a:t>
            </a:r>
            <a:r>
              <a:rPr lang="en-US" dirty="0" smtClean="0"/>
              <a:t> langue </a:t>
            </a:r>
            <a:r>
              <a:rPr lang="en-US" dirty="0" err="1" smtClean="0"/>
              <a:t>humaine</a:t>
            </a:r>
            <a:endParaRPr lang="en-US" dirty="0" smtClean="0"/>
          </a:p>
          <a:p>
            <a:pPr lvl="1"/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toutes</a:t>
            </a:r>
            <a:r>
              <a:rPr lang="en-US" dirty="0" smtClean="0"/>
              <a:t> </a:t>
            </a:r>
            <a:r>
              <a:rPr lang="en-US" dirty="0" err="1" smtClean="0"/>
              <a:t>équivalentes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(avec le </a:t>
            </a:r>
            <a:r>
              <a:rPr lang="en-US" dirty="0" err="1" smtClean="0"/>
              <a:t>lexique</a:t>
            </a:r>
            <a:r>
              <a:rPr lang="en-US" dirty="0" smtClean="0"/>
              <a:t> </a:t>
            </a:r>
            <a:r>
              <a:rPr lang="en-US" dirty="0" err="1" smtClean="0"/>
              <a:t>approprié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toutes</a:t>
            </a:r>
            <a:r>
              <a:rPr lang="en-US" dirty="0" smtClean="0"/>
              <a:t> </a:t>
            </a:r>
            <a:r>
              <a:rPr lang="en-US" dirty="0" err="1" smtClean="0"/>
              <a:t>ambig</a:t>
            </a:r>
            <a:r>
              <a:rPr lang="en-US" dirty="0" err="1" smtClean="0"/>
              <a:t>ües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=&gt; </a:t>
            </a:r>
            <a:r>
              <a:rPr lang="en-US" dirty="0" err="1" smtClean="0"/>
              <a:t>perte</a:t>
            </a:r>
            <a:r>
              <a:rPr lang="en-US" dirty="0" smtClean="0"/>
              <a:t> de </a:t>
            </a:r>
            <a:r>
              <a:rPr lang="en-US" dirty="0" err="1" smtClean="0"/>
              <a:t>sens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3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68088" cy="60723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Perte</a:t>
            </a:r>
            <a:r>
              <a:rPr lang="en-US" dirty="0" smtClean="0"/>
              <a:t> </a:t>
            </a:r>
            <a:r>
              <a:rPr lang="en-US" dirty="0" err="1" smtClean="0"/>
              <a:t>d'information</a:t>
            </a:r>
            <a:endParaRPr lang="en-US" dirty="0"/>
          </a:p>
        </p:txBody>
      </p:sp>
      <p:sp>
        <p:nvSpPr>
          <p:cNvPr id="4" name="Folded Corner 3"/>
          <p:cNvSpPr/>
          <p:nvPr/>
        </p:nvSpPr>
        <p:spPr>
          <a:xfrm>
            <a:off x="1152369" y="1117034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Folded Corner 15"/>
          <p:cNvSpPr/>
          <p:nvPr/>
        </p:nvSpPr>
        <p:spPr>
          <a:xfrm>
            <a:off x="6553200" y="4792729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3" name="Straight Arrow Connector 22"/>
          <p:cNvCxnSpPr>
            <a:stCxn id="3" idx="2"/>
            <a:endCxn id="39" idx="1"/>
          </p:cNvCxnSpPr>
          <p:nvPr/>
        </p:nvCxnSpPr>
        <p:spPr>
          <a:xfrm>
            <a:off x="2298612" y="2206218"/>
            <a:ext cx="1295943" cy="12918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16" idx="1"/>
          </p:cNvCxnSpPr>
          <p:nvPr/>
        </p:nvCxnSpPr>
        <p:spPr>
          <a:xfrm>
            <a:off x="4080332" y="4158089"/>
            <a:ext cx="2472868" cy="106381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Folded Corner 38"/>
          <p:cNvSpPr/>
          <p:nvPr/>
        </p:nvSpPr>
        <p:spPr>
          <a:xfrm>
            <a:off x="3594555" y="3068905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7591" y="1744553"/>
            <a:ext cx="436204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 saw the girl with </a:t>
            </a:r>
            <a:r>
              <a:rPr lang="en-US" sz="2400" dirty="0" smtClean="0">
                <a:solidFill>
                  <a:srgbClr val="0000FF"/>
                </a:solidFill>
              </a:rPr>
              <a:t>his</a:t>
            </a:r>
            <a:r>
              <a:rPr lang="en-US" sz="2400" dirty="0" smtClean="0"/>
              <a:t> telescope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511968" y="3696424"/>
            <a:ext cx="416517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sz="2400" dirty="0" smtClean="0"/>
              <a:t>Il a vu la fille avec son télescope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847894" y="5420248"/>
            <a:ext cx="5167099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sz="2400" dirty="0" smtClean="0"/>
              <a:t>Er sah das Mädchen mit </a:t>
            </a:r>
            <a:r>
              <a:rPr lang="de-DE" sz="2400" dirty="0" smtClean="0">
                <a:solidFill>
                  <a:srgbClr val="FF0000"/>
                </a:solidFill>
              </a:rPr>
              <a:t>ihrem</a:t>
            </a:r>
            <a:r>
              <a:rPr lang="de-DE" sz="2400" dirty="0" smtClean="0"/>
              <a:t> Teleskop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867682" y="2884239"/>
            <a:ext cx="2921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 </a:t>
            </a:r>
            <a:r>
              <a:rPr lang="en-US" sz="2000" i="1" dirty="0" smtClean="0"/>
              <a:t>son</a:t>
            </a:r>
            <a:r>
              <a:rPr lang="en-US" sz="2000" dirty="0" smtClean="0"/>
              <a:t> </a:t>
            </a:r>
            <a:r>
              <a:rPr lang="en-US" sz="2000" dirty="0" err="1" smtClean="0"/>
              <a:t>français</a:t>
            </a:r>
            <a:r>
              <a:rPr lang="en-US" sz="2000" dirty="0" smtClean="0"/>
              <a:t> </a:t>
            </a:r>
            <a:r>
              <a:rPr lang="en-US" sz="2000" dirty="0" err="1" smtClean="0"/>
              <a:t>est</a:t>
            </a:r>
            <a:r>
              <a:rPr lang="en-US" sz="2000" dirty="0" smtClean="0"/>
              <a:t> </a:t>
            </a:r>
            <a:r>
              <a:rPr lang="en-US" sz="2000" dirty="0" err="1" smtClean="0"/>
              <a:t>ambig</a:t>
            </a:r>
            <a:r>
              <a:rPr lang="en-US" sz="2000" dirty="0" err="1"/>
              <a:t>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194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Solution: </a:t>
            </a:r>
            <a:r>
              <a:rPr lang="en-US" dirty="0" err="1" smtClean="0"/>
              <a:t>une</a:t>
            </a:r>
            <a:r>
              <a:rPr lang="en-US" dirty="0" smtClean="0"/>
              <a:t> langue non-</a:t>
            </a:r>
            <a:r>
              <a:rPr lang="en-US" dirty="0" err="1" smtClean="0"/>
              <a:t>ambig</a:t>
            </a:r>
            <a:r>
              <a:rPr lang="en-US" dirty="0" err="1" smtClean="0"/>
              <a:t>üe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85847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Par </a:t>
            </a:r>
            <a:r>
              <a:rPr kumimoji="1" lang="en-US" altLang="ja-JP" dirty="0" err="1" smtClean="0"/>
              <a:t>exemple</a:t>
            </a:r>
            <a:r>
              <a:rPr kumimoji="1" lang="en-US" altLang="ja-JP" dirty="0" smtClean="0"/>
              <a:t> : UNL - Universal networking language</a:t>
            </a:r>
          </a:p>
          <a:p>
            <a:pPr lvl="1"/>
            <a:r>
              <a:rPr kumimoji="1" lang="en-US" altLang="ja-JP" dirty="0" smtClean="0"/>
              <a:t>langue </a:t>
            </a:r>
            <a:r>
              <a:rPr kumimoji="1" lang="en-US" altLang="ja-JP" dirty="0" err="1" smtClean="0"/>
              <a:t>formelle</a:t>
            </a:r>
            <a:r>
              <a:rPr kumimoji="1" lang="en-US" altLang="ja-JP" dirty="0"/>
              <a:t> </a:t>
            </a:r>
            <a:r>
              <a:rPr kumimoji="1" lang="en-US" altLang="ja-JP" dirty="0" err="1" smtClean="0"/>
              <a:t>artificielle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6</a:t>
            </a:fld>
            <a:endParaRPr lang="en-US"/>
          </a:p>
        </p:txBody>
      </p:sp>
      <p:sp>
        <p:nvSpPr>
          <p:cNvPr id="7" name="Folded Corner 6"/>
          <p:cNvSpPr/>
          <p:nvPr/>
        </p:nvSpPr>
        <p:spPr>
          <a:xfrm>
            <a:off x="658496" y="3792036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7683962" y="3697970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11" idx="1"/>
          </p:cNvCxnSpPr>
          <p:nvPr/>
        </p:nvCxnSpPr>
        <p:spPr>
          <a:xfrm>
            <a:off x="1399306" y="4221212"/>
            <a:ext cx="2510055" cy="84659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1" idx="3"/>
            <a:endCxn id="8" idx="1"/>
          </p:cNvCxnSpPr>
          <p:nvPr/>
        </p:nvCxnSpPr>
        <p:spPr>
          <a:xfrm flipV="1">
            <a:off x="4650171" y="4127146"/>
            <a:ext cx="3033791" cy="9406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olded Corner 10"/>
          <p:cNvSpPr/>
          <p:nvPr/>
        </p:nvSpPr>
        <p:spPr>
          <a:xfrm>
            <a:off x="3909361" y="4638630"/>
            <a:ext cx="740810" cy="85835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UNL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20296" y="3792036"/>
            <a:ext cx="341008" cy="940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399306" y="48831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FR-UNL </a:t>
            </a:r>
            <a:r>
              <a:rPr lang="en-US" dirty="0" err="1" smtClean="0"/>
              <a:t>enconverter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212192" y="3697970"/>
            <a:ext cx="341008" cy="940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84515" y="4650388"/>
            <a:ext cx="2105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UNL-DE </a:t>
            </a:r>
            <a:r>
              <a:rPr lang="en-US" dirty="0" err="1" smtClean="0"/>
              <a:t>deconverter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1" idx="3"/>
          </p:cNvCxnSpPr>
          <p:nvPr/>
        </p:nvCxnSpPr>
        <p:spPr>
          <a:xfrm>
            <a:off x="4650171" y="5067806"/>
            <a:ext cx="3145967" cy="951961"/>
          </a:xfrm>
          <a:prstGeom prst="straightConnector1">
            <a:avLst/>
          </a:prstGeom>
          <a:ln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1" idx="1"/>
          </p:cNvCxnSpPr>
          <p:nvPr/>
        </p:nvCxnSpPr>
        <p:spPr>
          <a:xfrm flipV="1">
            <a:off x="692390" y="5067806"/>
            <a:ext cx="3216971" cy="951961"/>
          </a:xfrm>
          <a:prstGeom prst="straightConnector1">
            <a:avLst/>
          </a:prstGeom>
          <a:ln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730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7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70058" y="304800"/>
            <a:ext cx="7692942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halkboard"/>
                <a:ea typeface="+mj-ea"/>
                <a:cs typeface="Chalkboard"/>
              </a:defRPr>
            </a:lvl1pPr>
          </a:lstStyle>
          <a:p>
            <a:pPr algn="l"/>
            <a:r>
              <a:rPr kumimoji="1" lang="en-US" altLang="ja-JP" sz="2400" dirty="0" smtClean="0"/>
              <a:t>Long ago, in the city of Babylon, the people begun to build a huge tower, which seemed about to reach the heavens.</a:t>
            </a:r>
            <a:endParaRPr kumimoji="1" lang="en-US" altLang="ja-JP" sz="1050" dirty="0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3962400" y="3124200"/>
            <a:ext cx="12192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CMU Concrete Roman"/>
                <a:cs typeface="CMU Concrete Roman"/>
              </a:rPr>
              <a:t>build</a:t>
            </a: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1295400" y="3124200"/>
            <a:ext cx="13716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CMU Concrete Roman"/>
                <a:cs typeface="CMU Concrete Roman"/>
              </a:rPr>
              <a:t>begin</a:t>
            </a: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6477000" y="3048000"/>
            <a:ext cx="11430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CMU Concrete Roman"/>
                <a:cs typeface="CMU Concrete Roman"/>
              </a:rPr>
              <a:t>tower</a:t>
            </a: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1371600" y="1828800"/>
            <a:ext cx="12954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CMU Concrete Roman"/>
                <a:cs typeface="CMU Concrete Roman"/>
              </a:rPr>
              <a:t>long ago</a:t>
            </a: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3886200" y="1828800"/>
            <a:ext cx="12192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CMU Concrete Roman"/>
                <a:cs typeface="CMU Concrete Roman"/>
              </a:rPr>
              <a:t>people</a:t>
            </a: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7467600" y="4343400"/>
            <a:ext cx="11430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CMU Concrete Roman"/>
                <a:cs typeface="CMU Concrete Roman"/>
              </a:rPr>
              <a:t>seemed</a:t>
            </a: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5105400" y="4343400"/>
            <a:ext cx="12192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latin typeface="CMU Concrete Roman"/>
                <a:cs typeface="CMU Concrete Roman"/>
              </a:rPr>
              <a:t>reach</a:t>
            </a:r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4267200" y="5486400"/>
            <a:ext cx="13716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latin typeface="CMU Concrete Roman"/>
                <a:cs typeface="CMU Concrete Roman"/>
              </a:rPr>
              <a:t>heaven</a:t>
            </a:r>
          </a:p>
        </p:txBody>
      </p:sp>
      <p:sp>
        <p:nvSpPr>
          <p:cNvPr id="17" name="Freeform 12"/>
          <p:cNvSpPr>
            <a:spLocks/>
          </p:cNvSpPr>
          <p:nvPr/>
        </p:nvSpPr>
        <p:spPr bwMode="auto">
          <a:xfrm>
            <a:off x="2209800" y="3581400"/>
            <a:ext cx="533400" cy="723900"/>
          </a:xfrm>
          <a:custGeom>
            <a:avLst/>
            <a:gdLst>
              <a:gd name="T0" fmla="*/ 0 w 336"/>
              <a:gd name="T1" fmla="*/ 0 h 456"/>
              <a:gd name="T2" fmla="*/ 336 w 336"/>
              <a:gd name="T3" fmla="*/ 456 h 45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6" h="456">
                <a:moveTo>
                  <a:pt x="0" y="0"/>
                </a:moveTo>
                <a:lnTo>
                  <a:pt x="336" y="45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flipH="1" flipV="1">
            <a:off x="1981200" y="2286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 flipH="1" flipV="1">
            <a:off x="4495800" y="2286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flipV="1">
            <a:off x="2667000" y="3352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>
            <a:off x="5181600" y="3276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7"/>
          <p:cNvSpPr>
            <a:spLocks noChangeArrowheads="1"/>
          </p:cNvSpPr>
          <p:nvPr/>
        </p:nvSpPr>
        <p:spPr bwMode="auto">
          <a:xfrm>
            <a:off x="6324600" y="1905000"/>
            <a:ext cx="12954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latin typeface="CMU Concrete Roman"/>
                <a:cs typeface="CMU Concrete Roman"/>
              </a:rPr>
              <a:t>huge</a:t>
            </a:r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rot="14511638">
            <a:off x="6727031" y="2543969"/>
            <a:ext cx="550863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371600" y="2590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dirty="0">
                <a:latin typeface="Times New Roman" charset="0"/>
              </a:rPr>
              <a:t>  </a:t>
            </a:r>
            <a:r>
              <a:rPr lang="en-US" altLang="ja-JP" dirty="0" err="1">
                <a:latin typeface="Times New Roman" charset="0"/>
              </a:rPr>
              <a:t>tim</a:t>
            </a:r>
            <a:r>
              <a:rPr lang="en-US" altLang="ja-JP" dirty="0">
                <a:latin typeface="Times New Roman" charset="0"/>
              </a:rPr>
              <a:t>                     </a:t>
            </a:r>
            <a:r>
              <a:rPr lang="en-US" altLang="ja-JP" dirty="0" err="1">
                <a:latin typeface="Times New Roman" charset="0"/>
              </a:rPr>
              <a:t>agt</a:t>
            </a:r>
            <a:r>
              <a:rPr lang="en-US" altLang="ja-JP" dirty="0">
                <a:latin typeface="Times New Roman" charset="0"/>
              </a:rPr>
              <a:t>            </a:t>
            </a:r>
            <a:r>
              <a:rPr lang="en-US" altLang="ja-JP" dirty="0" err="1">
                <a:latin typeface="Times New Roman" charset="0"/>
              </a:rPr>
              <a:t>agt</a:t>
            </a:r>
            <a:r>
              <a:rPr lang="en-US" altLang="ja-JP" dirty="0">
                <a:latin typeface="Times New Roman" charset="0"/>
              </a:rPr>
              <a:t>                                        </a:t>
            </a:r>
            <a:r>
              <a:rPr lang="en-US" altLang="ja-JP" dirty="0" err="1">
                <a:latin typeface="Times New Roman" charset="0"/>
              </a:rPr>
              <a:t>aoj</a:t>
            </a:r>
            <a:r>
              <a:rPr lang="en-US" altLang="ja-JP" dirty="0">
                <a:latin typeface="Times New Roman" charset="0"/>
              </a:rPr>
              <a:t>         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1476375" y="3657600"/>
            <a:ext cx="596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dirty="0">
                <a:latin typeface="Times New Roman" charset="0"/>
              </a:rPr>
              <a:t>       </a:t>
            </a:r>
            <a:r>
              <a:rPr lang="en-US" altLang="ja-JP" dirty="0" err="1">
                <a:latin typeface="Times New Roman" charset="0"/>
              </a:rPr>
              <a:t>plc</a:t>
            </a:r>
            <a:r>
              <a:rPr lang="en-US" altLang="ja-JP" dirty="0">
                <a:latin typeface="Times New Roman" charset="0"/>
              </a:rPr>
              <a:t>                                                                 </a:t>
            </a:r>
            <a:r>
              <a:rPr lang="en-US" altLang="ja-JP" dirty="0" err="1">
                <a:latin typeface="Times New Roman" charset="0"/>
              </a:rPr>
              <a:t>obj</a:t>
            </a:r>
            <a:r>
              <a:rPr lang="en-US" altLang="ja-JP" dirty="0">
                <a:latin typeface="Times New Roman" charset="0"/>
              </a:rPr>
              <a:t>              </a:t>
            </a:r>
            <a:r>
              <a:rPr lang="en-US" altLang="ja-JP" dirty="0" err="1">
                <a:latin typeface="Times New Roman" charset="0"/>
              </a:rPr>
              <a:t>obj</a:t>
            </a:r>
            <a:endParaRPr lang="en-US" altLang="ja-JP" dirty="0">
              <a:latin typeface="Times New Roman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4648200" y="4953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>
                <a:latin typeface="Times New Roman" charset="0"/>
              </a:rPr>
              <a:t>gol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3162300" y="3276600"/>
            <a:ext cx="288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dirty="0">
                <a:latin typeface="Times New Roman" charset="0"/>
              </a:rPr>
              <a:t>  </a:t>
            </a:r>
            <a:r>
              <a:rPr lang="en-US" altLang="ja-JP" dirty="0" err="1">
                <a:latin typeface="Times New Roman" charset="0"/>
              </a:rPr>
              <a:t>obj</a:t>
            </a:r>
            <a:r>
              <a:rPr lang="en-US" altLang="ja-JP" dirty="0">
                <a:latin typeface="Times New Roman" charset="0"/>
              </a:rPr>
              <a:t>                                   </a:t>
            </a:r>
            <a:r>
              <a:rPr lang="en-US" altLang="ja-JP" dirty="0" err="1">
                <a:latin typeface="Times New Roman" charset="0"/>
              </a:rPr>
              <a:t>obj</a:t>
            </a:r>
            <a:endParaRPr lang="en-US" altLang="ja-JP" dirty="0">
              <a:latin typeface="Times New Roman" charset="0"/>
            </a:endParaRPr>
          </a:p>
        </p:txBody>
      </p:sp>
      <p:sp>
        <p:nvSpPr>
          <p:cNvPr id="28" name="Oval 23"/>
          <p:cNvSpPr>
            <a:spLocks noChangeArrowheads="1"/>
          </p:cNvSpPr>
          <p:nvPr/>
        </p:nvSpPr>
        <p:spPr bwMode="auto">
          <a:xfrm>
            <a:off x="1295400" y="5410200"/>
            <a:ext cx="12954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latin typeface="CMU Concrete Roman"/>
                <a:cs typeface="CMU Concrete Roman"/>
              </a:rPr>
              <a:t>Babylon</a:t>
            </a:r>
          </a:p>
        </p:txBody>
      </p:sp>
      <p:sp>
        <p:nvSpPr>
          <p:cNvPr id="29" name="Oval 24"/>
          <p:cNvSpPr>
            <a:spLocks noChangeArrowheads="1"/>
          </p:cNvSpPr>
          <p:nvPr/>
        </p:nvSpPr>
        <p:spPr bwMode="auto">
          <a:xfrm>
            <a:off x="2362200" y="4343400"/>
            <a:ext cx="9144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latin typeface="CMU Concrete Roman"/>
                <a:cs typeface="CMU Concrete Roman"/>
              </a:rPr>
              <a:t>city</a:t>
            </a:r>
          </a:p>
        </p:txBody>
      </p:sp>
      <p:sp>
        <p:nvSpPr>
          <p:cNvPr id="30" name="Line 25"/>
          <p:cNvSpPr>
            <a:spLocks noChangeShapeType="1"/>
          </p:cNvSpPr>
          <p:nvPr/>
        </p:nvSpPr>
        <p:spPr bwMode="auto">
          <a:xfrm flipH="1">
            <a:off x="1905000" y="4800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1600200" y="48768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>
                <a:latin typeface="Times New Roman" charset="0"/>
              </a:rPr>
              <a:t>mod</a:t>
            </a: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flipV="1">
            <a:off x="2362200" y="22098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8"/>
          <p:cNvSpPr>
            <a:spLocks noChangeShapeType="1"/>
          </p:cNvSpPr>
          <p:nvPr/>
        </p:nvSpPr>
        <p:spPr bwMode="auto">
          <a:xfrm flipH="1" flipV="1">
            <a:off x="7162800" y="35052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29"/>
          <p:cNvSpPr>
            <a:spLocks/>
          </p:cNvSpPr>
          <p:nvPr/>
        </p:nvSpPr>
        <p:spPr bwMode="auto">
          <a:xfrm>
            <a:off x="5791200" y="3562350"/>
            <a:ext cx="990600" cy="781050"/>
          </a:xfrm>
          <a:custGeom>
            <a:avLst/>
            <a:gdLst>
              <a:gd name="T0" fmla="*/ 0 w 624"/>
              <a:gd name="T1" fmla="*/ 492 h 492"/>
              <a:gd name="T2" fmla="*/ 588 w 624"/>
              <a:gd name="T3" fmla="*/ 12 h 492"/>
              <a:gd name="T4" fmla="*/ 624 w 624"/>
              <a:gd name="T5" fmla="*/ 0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492">
                <a:moveTo>
                  <a:pt x="0" y="492"/>
                </a:moveTo>
                <a:lnTo>
                  <a:pt x="588" y="12"/>
                </a:lnTo>
                <a:lnTo>
                  <a:pt x="62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0"/>
          <p:cNvSpPr>
            <a:spLocks/>
          </p:cNvSpPr>
          <p:nvPr/>
        </p:nvSpPr>
        <p:spPr bwMode="auto">
          <a:xfrm>
            <a:off x="4991100" y="4800600"/>
            <a:ext cx="723900" cy="666750"/>
          </a:xfrm>
          <a:custGeom>
            <a:avLst/>
            <a:gdLst>
              <a:gd name="T0" fmla="*/ 456 w 456"/>
              <a:gd name="T1" fmla="*/ 0 h 420"/>
              <a:gd name="T2" fmla="*/ 0 w 456"/>
              <a:gd name="T3" fmla="*/ 420 h 42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6" h="420">
                <a:moveTo>
                  <a:pt x="456" y="0"/>
                </a:moveTo>
                <a:lnTo>
                  <a:pt x="0" y="4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1"/>
          <p:cNvSpPr>
            <a:spLocks noChangeShapeType="1"/>
          </p:cNvSpPr>
          <p:nvPr/>
        </p:nvSpPr>
        <p:spPr bwMode="auto">
          <a:xfrm flipH="1">
            <a:off x="6324600" y="4572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32"/>
          <p:cNvSpPr txBox="1">
            <a:spLocks noChangeArrowheads="1"/>
          </p:cNvSpPr>
          <p:nvPr/>
        </p:nvSpPr>
        <p:spPr bwMode="auto">
          <a:xfrm>
            <a:off x="6934200" y="46482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>
                <a:latin typeface="Times New Roman" charset="0"/>
              </a:rPr>
              <a:t>obj</a:t>
            </a:r>
          </a:p>
        </p:txBody>
      </p:sp>
    </p:spTree>
    <p:extLst>
      <p:ext uri="{BB962C8B-B14F-4D97-AF65-F5344CB8AC3E}">
        <p14:creationId xmlns:p14="http://schemas.microsoft.com/office/powerpoint/2010/main" val="2871755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75887" y="835750"/>
            <a:ext cx="6679045" cy="4085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dirty="0"/>
              <a:t>{</a:t>
            </a:r>
            <a:r>
              <a:rPr kumimoji="1" lang="en-US" altLang="ja-JP" dirty="0" err="1"/>
              <a:t>unl</a:t>
            </a:r>
            <a:r>
              <a:rPr kumimoji="1" lang="en-US" altLang="ja-JP" dirty="0"/>
              <a:t>}</a:t>
            </a:r>
          </a:p>
          <a:p>
            <a:pPr>
              <a:lnSpc>
                <a:spcPct val="90000"/>
              </a:lnSpc>
            </a:pPr>
            <a:r>
              <a:rPr kumimoji="1" lang="en-US" altLang="ja-JP" dirty="0" err="1"/>
              <a:t>tim</a:t>
            </a:r>
            <a:r>
              <a:rPr kumimoji="1" lang="en-US" altLang="ja-JP" dirty="0"/>
              <a:t>(begin(</a:t>
            </a:r>
            <a:r>
              <a:rPr kumimoji="1" lang="en-US" altLang="ja-JP" dirty="0" err="1"/>
              <a:t>agt</a:t>
            </a:r>
            <a:r>
              <a:rPr kumimoji="1" lang="en-US" altLang="ja-JP" dirty="0"/>
              <a:t>&gt;</a:t>
            </a:r>
            <a:r>
              <a:rPr kumimoji="1" lang="en-US" altLang="ja-JP" dirty="0" err="1"/>
              <a:t>thing,obj</a:t>
            </a:r>
            <a:r>
              <a:rPr kumimoji="1" lang="en-US" altLang="ja-JP" dirty="0"/>
              <a:t>&gt;thing).@entry.@</a:t>
            </a:r>
            <a:r>
              <a:rPr kumimoji="1" lang="en-US" altLang="ja-JP" dirty="0" err="1"/>
              <a:t>past,long</a:t>
            </a:r>
            <a:r>
              <a:rPr kumimoji="1" lang="en-US" altLang="ja-JP" dirty="0"/>
              <a:t> ago(</a:t>
            </a:r>
            <a:r>
              <a:rPr kumimoji="1" lang="en-US" altLang="ja-JP" dirty="0" err="1"/>
              <a:t>icl</a:t>
            </a:r>
            <a:r>
              <a:rPr kumimoji="1" lang="en-US" altLang="ja-JP" dirty="0"/>
              <a:t>&gt;ago))</a:t>
            </a:r>
          </a:p>
          <a:p>
            <a:pPr>
              <a:lnSpc>
                <a:spcPct val="90000"/>
              </a:lnSpc>
            </a:pPr>
            <a:r>
              <a:rPr kumimoji="1" lang="en-US" altLang="ja-JP" dirty="0"/>
              <a:t>mod(city(</a:t>
            </a:r>
            <a:r>
              <a:rPr kumimoji="1" lang="en-US" altLang="ja-JP" dirty="0" err="1"/>
              <a:t>icl</a:t>
            </a:r>
            <a:r>
              <a:rPr kumimoji="1" lang="en-US" altLang="ja-JP" dirty="0"/>
              <a:t>&gt;region).@</a:t>
            </a:r>
            <a:r>
              <a:rPr kumimoji="1" lang="en-US" altLang="ja-JP" dirty="0" err="1"/>
              <a:t>def,Babylon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icl</a:t>
            </a:r>
            <a:r>
              <a:rPr kumimoji="1" lang="en-US" altLang="ja-JP" dirty="0"/>
              <a:t>&gt;city))</a:t>
            </a:r>
          </a:p>
          <a:p>
            <a:pPr>
              <a:lnSpc>
                <a:spcPct val="90000"/>
              </a:lnSpc>
            </a:pPr>
            <a:r>
              <a:rPr kumimoji="1" lang="en-US" altLang="ja-JP" dirty="0" err="1"/>
              <a:t>plc</a:t>
            </a:r>
            <a:r>
              <a:rPr kumimoji="1" lang="en-US" altLang="ja-JP" dirty="0"/>
              <a:t>(begin(</a:t>
            </a:r>
            <a:r>
              <a:rPr kumimoji="1" lang="en-US" altLang="ja-JP" dirty="0" err="1"/>
              <a:t>agt</a:t>
            </a:r>
            <a:r>
              <a:rPr kumimoji="1" lang="en-US" altLang="ja-JP" dirty="0"/>
              <a:t>&gt;</a:t>
            </a:r>
            <a:r>
              <a:rPr kumimoji="1" lang="en-US" altLang="ja-JP" dirty="0" err="1"/>
              <a:t>thing,obj</a:t>
            </a:r>
            <a:r>
              <a:rPr kumimoji="1" lang="en-US" altLang="ja-JP" dirty="0"/>
              <a:t>&gt;thing).@entry.@</a:t>
            </a:r>
            <a:r>
              <a:rPr kumimoji="1" lang="en-US" altLang="ja-JP" dirty="0" err="1"/>
              <a:t>past,city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icl</a:t>
            </a:r>
            <a:r>
              <a:rPr kumimoji="1" lang="en-US" altLang="ja-JP" dirty="0"/>
              <a:t>&gt;region).@</a:t>
            </a:r>
            <a:r>
              <a:rPr kumimoji="1" lang="en-US" altLang="ja-JP" dirty="0" err="1"/>
              <a:t>def</a:t>
            </a:r>
            <a:r>
              <a:rPr kumimoji="1" lang="en-US" altLang="ja-JP" dirty="0"/>
              <a:t>)</a:t>
            </a:r>
          </a:p>
          <a:p>
            <a:pPr>
              <a:lnSpc>
                <a:spcPct val="90000"/>
              </a:lnSpc>
            </a:pPr>
            <a:r>
              <a:rPr kumimoji="1" lang="en-US" altLang="ja-JP" dirty="0" err="1"/>
              <a:t>agt</a:t>
            </a:r>
            <a:r>
              <a:rPr kumimoji="1" lang="en-US" altLang="ja-JP" dirty="0"/>
              <a:t>(begin(</a:t>
            </a:r>
            <a:r>
              <a:rPr kumimoji="1" lang="en-US" altLang="ja-JP" dirty="0" err="1"/>
              <a:t>agt</a:t>
            </a:r>
            <a:r>
              <a:rPr kumimoji="1" lang="en-US" altLang="ja-JP" dirty="0"/>
              <a:t>&gt;</a:t>
            </a:r>
            <a:r>
              <a:rPr kumimoji="1" lang="en-US" altLang="ja-JP" dirty="0" err="1"/>
              <a:t>thing,obj</a:t>
            </a:r>
            <a:r>
              <a:rPr kumimoji="1" lang="en-US" altLang="ja-JP" dirty="0"/>
              <a:t>&gt;thing).@entry.@</a:t>
            </a:r>
            <a:r>
              <a:rPr kumimoji="1" lang="en-US" altLang="ja-JP" dirty="0" err="1"/>
              <a:t>past,people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icl</a:t>
            </a:r>
            <a:r>
              <a:rPr kumimoji="1" lang="en-US" altLang="ja-JP" dirty="0"/>
              <a:t>&gt;person).@</a:t>
            </a:r>
            <a:r>
              <a:rPr kumimoji="1" lang="en-US" altLang="ja-JP" dirty="0" err="1"/>
              <a:t>def</a:t>
            </a:r>
            <a:r>
              <a:rPr kumimoji="1" lang="en-US" altLang="ja-JP" dirty="0"/>
              <a:t>)</a:t>
            </a:r>
          </a:p>
          <a:p>
            <a:pPr>
              <a:lnSpc>
                <a:spcPct val="90000"/>
              </a:lnSpc>
            </a:pPr>
            <a:r>
              <a:rPr kumimoji="1" lang="en-US" altLang="ja-JP" dirty="0" err="1"/>
              <a:t>obj</a:t>
            </a:r>
            <a:r>
              <a:rPr kumimoji="1" lang="en-US" altLang="ja-JP" dirty="0"/>
              <a:t>(begin(</a:t>
            </a:r>
            <a:r>
              <a:rPr kumimoji="1" lang="en-US" altLang="ja-JP" dirty="0" err="1"/>
              <a:t>agt</a:t>
            </a:r>
            <a:r>
              <a:rPr kumimoji="1" lang="en-US" altLang="ja-JP" dirty="0"/>
              <a:t>&gt;</a:t>
            </a:r>
            <a:r>
              <a:rPr kumimoji="1" lang="en-US" altLang="ja-JP" dirty="0" err="1"/>
              <a:t>thing,obj</a:t>
            </a:r>
            <a:r>
              <a:rPr kumimoji="1" lang="en-US" altLang="ja-JP" dirty="0"/>
              <a:t>&gt;thing).@entry.@</a:t>
            </a:r>
            <a:r>
              <a:rPr kumimoji="1" lang="en-US" altLang="ja-JP" dirty="0" err="1"/>
              <a:t>past,build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agt</a:t>
            </a:r>
            <a:r>
              <a:rPr kumimoji="1" lang="en-US" altLang="ja-JP" dirty="0"/>
              <a:t>&gt;</a:t>
            </a:r>
            <a:r>
              <a:rPr kumimoji="1" lang="en-US" altLang="ja-JP" dirty="0" err="1"/>
              <a:t>thing,obj</a:t>
            </a:r>
            <a:r>
              <a:rPr kumimoji="1" lang="en-US" altLang="ja-JP" dirty="0"/>
              <a:t>&gt;thing)@past)</a:t>
            </a:r>
          </a:p>
          <a:p>
            <a:pPr>
              <a:lnSpc>
                <a:spcPct val="90000"/>
              </a:lnSpc>
            </a:pPr>
            <a:r>
              <a:rPr kumimoji="1" lang="en-US" altLang="ja-JP" dirty="0" err="1"/>
              <a:t>agt</a:t>
            </a:r>
            <a:r>
              <a:rPr kumimoji="1" lang="en-US" altLang="ja-JP" dirty="0"/>
              <a:t>(build(</a:t>
            </a:r>
            <a:r>
              <a:rPr kumimoji="1" lang="en-US" altLang="ja-JP" dirty="0" err="1"/>
              <a:t>agt</a:t>
            </a:r>
            <a:r>
              <a:rPr kumimoji="1" lang="en-US" altLang="ja-JP" dirty="0"/>
              <a:t>&gt;</a:t>
            </a:r>
            <a:r>
              <a:rPr kumimoji="1" lang="en-US" altLang="ja-JP" dirty="0" err="1"/>
              <a:t>thing,obj</a:t>
            </a:r>
            <a:r>
              <a:rPr kumimoji="1" lang="en-US" altLang="ja-JP" dirty="0"/>
              <a:t>&gt;thing),people(</a:t>
            </a:r>
            <a:r>
              <a:rPr kumimoji="1" lang="en-US" altLang="ja-JP" dirty="0" err="1"/>
              <a:t>icl</a:t>
            </a:r>
            <a:r>
              <a:rPr kumimoji="1" lang="en-US" altLang="ja-JP" dirty="0"/>
              <a:t>&gt;person).@</a:t>
            </a:r>
            <a:r>
              <a:rPr kumimoji="1" lang="en-US" altLang="ja-JP" dirty="0" err="1"/>
              <a:t>def</a:t>
            </a:r>
            <a:r>
              <a:rPr kumimoji="1" lang="en-US" altLang="ja-JP" dirty="0"/>
              <a:t>)</a:t>
            </a:r>
          </a:p>
          <a:p>
            <a:pPr>
              <a:lnSpc>
                <a:spcPct val="90000"/>
              </a:lnSpc>
            </a:pPr>
            <a:r>
              <a:rPr kumimoji="1" lang="en-US" altLang="ja-JP" dirty="0" err="1"/>
              <a:t>obj</a:t>
            </a:r>
            <a:r>
              <a:rPr kumimoji="1" lang="en-US" altLang="ja-JP" dirty="0"/>
              <a:t>(build(</a:t>
            </a:r>
            <a:r>
              <a:rPr kumimoji="1" lang="en-US" altLang="ja-JP" dirty="0" err="1"/>
              <a:t>agt</a:t>
            </a:r>
            <a:r>
              <a:rPr kumimoji="1" lang="en-US" altLang="ja-JP" dirty="0"/>
              <a:t>&gt;</a:t>
            </a:r>
            <a:r>
              <a:rPr kumimoji="1" lang="en-US" altLang="ja-JP" dirty="0" err="1"/>
              <a:t>thing,obj</a:t>
            </a:r>
            <a:r>
              <a:rPr kumimoji="1" lang="en-US" altLang="ja-JP" dirty="0"/>
              <a:t>&gt;thing)),tower(</a:t>
            </a:r>
            <a:r>
              <a:rPr kumimoji="1" lang="en-US" altLang="ja-JP" dirty="0" err="1"/>
              <a:t>icl</a:t>
            </a:r>
            <a:r>
              <a:rPr kumimoji="1" lang="en-US" altLang="ja-JP" dirty="0"/>
              <a:t>&gt;building))</a:t>
            </a:r>
          </a:p>
          <a:p>
            <a:pPr>
              <a:lnSpc>
                <a:spcPct val="90000"/>
              </a:lnSpc>
            </a:pPr>
            <a:r>
              <a:rPr kumimoji="1" lang="en-US" altLang="ja-JP" dirty="0" err="1"/>
              <a:t>aoj</a:t>
            </a:r>
            <a:r>
              <a:rPr kumimoji="1" lang="en-US" altLang="ja-JP" dirty="0"/>
              <a:t>(huge(</a:t>
            </a:r>
            <a:r>
              <a:rPr kumimoji="1" lang="en-US" altLang="ja-JP" dirty="0" err="1"/>
              <a:t>icl</a:t>
            </a:r>
            <a:r>
              <a:rPr kumimoji="1" lang="en-US" altLang="ja-JP" dirty="0"/>
              <a:t>&gt;big),tower(</a:t>
            </a:r>
            <a:r>
              <a:rPr kumimoji="1" lang="en-US" altLang="ja-JP" dirty="0" err="1"/>
              <a:t>icl</a:t>
            </a:r>
            <a:r>
              <a:rPr kumimoji="1" lang="en-US" altLang="ja-JP" dirty="0"/>
              <a:t>&gt;building))</a:t>
            </a:r>
          </a:p>
          <a:p>
            <a:pPr>
              <a:lnSpc>
                <a:spcPct val="90000"/>
              </a:lnSpc>
            </a:pPr>
            <a:r>
              <a:rPr kumimoji="1" lang="en-US" altLang="ja-JP" dirty="0" err="1"/>
              <a:t>aoj</a:t>
            </a:r>
            <a:r>
              <a:rPr kumimoji="1" lang="en-US" altLang="ja-JP" dirty="0"/>
              <a:t>(seem(</a:t>
            </a:r>
            <a:r>
              <a:rPr kumimoji="1" lang="en-US" altLang="ja-JP" dirty="0" err="1"/>
              <a:t>aoj</a:t>
            </a:r>
            <a:r>
              <a:rPr kumimoji="1" lang="en-US" altLang="ja-JP" dirty="0"/>
              <a:t>&gt;thing).@</a:t>
            </a:r>
            <a:r>
              <a:rPr kumimoji="1" lang="en-US" altLang="ja-JP" dirty="0" err="1"/>
              <a:t>past,tower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icl</a:t>
            </a:r>
            <a:r>
              <a:rPr kumimoji="1" lang="en-US" altLang="ja-JP" dirty="0"/>
              <a:t>&gt;building))</a:t>
            </a:r>
          </a:p>
          <a:p>
            <a:pPr>
              <a:lnSpc>
                <a:spcPct val="90000"/>
              </a:lnSpc>
            </a:pPr>
            <a:r>
              <a:rPr kumimoji="1" lang="en-US" altLang="ja-JP" dirty="0" err="1"/>
              <a:t>obj</a:t>
            </a:r>
            <a:r>
              <a:rPr kumimoji="1" lang="en-US" altLang="ja-JP" dirty="0"/>
              <a:t>(seem(</a:t>
            </a:r>
            <a:r>
              <a:rPr kumimoji="1" lang="en-US" altLang="ja-JP" dirty="0" err="1"/>
              <a:t>aoj</a:t>
            </a:r>
            <a:r>
              <a:rPr kumimoji="1" lang="en-US" altLang="ja-JP" dirty="0"/>
              <a:t>&gt;thing).@</a:t>
            </a:r>
            <a:r>
              <a:rPr kumimoji="1" lang="en-US" altLang="ja-JP" dirty="0" err="1"/>
              <a:t>past,reach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icl</a:t>
            </a:r>
            <a:r>
              <a:rPr kumimoji="1" lang="en-US" altLang="ja-JP" dirty="0"/>
              <a:t>&gt;come).@</a:t>
            </a:r>
            <a:r>
              <a:rPr kumimoji="1" lang="en-US" altLang="ja-JP" dirty="0" err="1"/>
              <a:t>begin.@soon</a:t>
            </a:r>
            <a:r>
              <a:rPr kumimoji="1" lang="en-US" altLang="ja-JP" dirty="0"/>
              <a:t>)</a:t>
            </a:r>
          </a:p>
          <a:p>
            <a:pPr>
              <a:lnSpc>
                <a:spcPct val="90000"/>
              </a:lnSpc>
            </a:pPr>
            <a:r>
              <a:rPr kumimoji="1" lang="en-US" altLang="ja-JP" dirty="0" err="1"/>
              <a:t>obj</a:t>
            </a:r>
            <a:r>
              <a:rPr kumimoji="1" lang="en-US" altLang="ja-JP" dirty="0"/>
              <a:t>(reach(</a:t>
            </a:r>
            <a:r>
              <a:rPr kumimoji="1" lang="en-US" altLang="ja-JP" dirty="0" err="1"/>
              <a:t>icl</a:t>
            </a:r>
            <a:r>
              <a:rPr kumimoji="1" lang="en-US" altLang="ja-JP" dirty="0"/>
              <a:t>&gt;come).@begin.@</a:t>
            </a:r>
            <a:r>
              <a:rPr kumimoji="1" lang="en-US" altLang="ja-JP" dirty="0" err="1"/>
              <a:t>soon,tower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icl</a:t>
            </a:r>
            <a:r>
              <a:rPr kumimoji="1" lang="en-US" altLang="ja-JP" dirty="0"/>
              <a:t>&gt;building))</a:t>
            </a:r>
          </a:p>
          <a:p>
            <a:pPr>
              <a:lnSpc>
                <a:spcPct val="90000"/>
              </a:lnSpc>
            </a:pPr>
            <a:r>
              <a:rPr kumimoji="1" lang="en-US" altLang="ja-JP" dirty="0" err="1"/>
              <a:t>gol</a:t>
            </a:r>
            <a:r>
              <a:rPr kumimoji="1" lang="en-US" altLang="ja-JP" dirty="0"/>
              <a:t>(reach(</a:t>
            </a:r>
            <a:r>
              <a:rPr kumimoji="1" lang="en-US" altLang="ja-JP" dirty="0" err="1"/>
              <a:t>icl</a:t>
            </a:r>
            <a:r>
              <a:rPr kumimoji="1" lang="en-US" altLang="ja-JP" dirty="0"/>
              <a:t>&gt;come).@begin.@</a:t>
            </a:r>
            <a:r>
              <a:rPr kumimoji="1" lang="en-US" altLang="ja-JP" dirty="0" err="1"/>
              <a:t>soon,heaven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icl</a:t>
            </a:r>
            <a:r>
              <a:rPr kumimoji="1" lang="en-US" altLang="ja-JP" dirty="0"/>
              <a:t>&gt;region).@</a:t>
            </a:r>
            <a:r>
              <a:rPr kumimoji="1" lang="en-US" altLang="ja-JP" dirty="0" err="1"/>
              <a:t>def</a:t>
            </a:r>
            <a:r>
              <a:rPr kumimoji="1" lang="en-US" altLang="ja-JP" dirty="0"/>
              <a:t>.@</a:t>
            </a:r>
            <a:r>
              <a:rPr kumimoji="1" lang="en-US" altLang="ja-JP" dirty="0" err="1"/>
              <a:t>pl</a:t>
            </a:r>
            <a:r>
              <a:rPr kumimoji="1" lang="en-US" altLang="ja-JP" dirty="0"/>
              <a:t>)</a:t>
            </a:r>
          </a:p>
          <a:p>
            <a:pPr>
              <a:lnSpc>
                <a:spcPct val="90000"/>
              </a:lnSpc>
            </a:pPr>
            <a:r>
              <a:rPr kumimoji="1" lang="en-US" altLang="ja-JP" dirty="0"/>
              <a:t>{/</a:t>
            </a:r>
            <a:r>
              <a:rPr kumimoji="1" lang="en-US" altLang="ja-JP" dirty="0" err="1"/>
              <a:t>unl</a:t>
            </a:r>
            <a:r>
              <a:rPr kumimoji="1" lang="en-US" altLang="ja-JP" dirty="0"/>
              <a:t>}</a:t>
            </a:r>
            <a:r>
              <a:rPr kumimoji="1" lang="en-GB" b="1" dirty="0">
                <a:solidFill>
                  <a:srgbClr val="FFFF99"/>
                </a:solidFill>
                <a:cs typeface="?? ??" charset="0"/>
              </a:rPr>
              <a:t> </a:t>
            </a:r>
            <a:endParaRPr kumimoji="1" lang="en-GB" b="1" dirty="0">
              <a:solidFill>
                <a:srgbClr val="FFFF99"/>
              </a:solidFill>
              <a:cs typeface="?? ??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715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gf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F8320-A727-1545-90A5-0FA99DE9AD36}" type="slidenum">
              <a:rPr lang="en-US" smtClean="0"/>
              <a:t>9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070058" y="304800"/>
            <a:ext cx="7692942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halkboard"/>
                <a:ea typeface="+mj-ea"/>
                <a:cs typeface="Chalkboard"/>
              </a:defRPr>
            </a:lvl1pPr>
          </a:lstStyle>
          <a:p>
            <a:pPr algn="l"/>
            <a:r>
              <a:rPr kumimoji="1" lang="en-US" altLang="ja-JP" sz="2400" dirty="0" smtClean="0"/>
              <a:t>Mots --&gt; Mots </a:t>
            </a:r>
            <a:r>
              <a:rPr kumimoji="1" lang="en-US" altLang="ja-JP" sz="2400" dirty="0" err="1" smtClean="0"/>
              <a:t>universels</a:t>
            </a:r>
            <a:r>
              <a:rPr kumimoji="1" lang="en-US" altLang="ja-JP" sz="2400" dirty="0" smtClean="0"/>
              <a:t> (non </a:t>
            </a:r>
            <a:r>
              <a:rPr kumimoji="1" lang="en-US" altLang="ja-JP" sz="2400" dirty="0" err="1" smtClean="0"/>
              <a:t>ambigus</a:t>
            </a:r>
            <a:r>
              <a:rPr kumimoji="1" lang="en-US" altLang="ja-JP" sz="2400" dirty="0" smtClean="0"/>
              <a:t>)</a:t>
            </a:r>
            <a:endParaRPr kumimoji="1" lang="en-US" altLang="ja-JP" sz="1050" dirty="0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3962400" y="3124200"/>
            <a:ext cx="12192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CMU Concrete Roman"/>
                <a:cs typeface="CMU Concrete Roman"/>
              </a:rPr>
              <a:t>build</a:t>
            </a: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1295400" y="3124200"/>
            <a:ext cx="13716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CMU Concrete Roman"/>
                <a:cs typeface="CMU Concrete Roman"/>
              </a:rPr>
              <a:t>begin</a:t>
            </a: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6477000" y="3048000"/>
            <a:ext cx="11430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CMU Concrete Roman"/>
                <a:cs typeface="CMU Concrete Roman"/>
              </a:rPr>
              <a:t>tower</a:t>
            </a: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1371600" y="1828800"/>
            <a:ext cx="12954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CMU Concrete Roman"/>
                <a:cs typeface="CMU Concrete Roman"/>
              </a:rPr>
              <a:t>long ago</a:t>
            </a: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3886200" y="1828800"/>
            <a:ext cx="12192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CMU Concrete Roman"/>
                <a:cs typeface="CMU Concrete Roman"/>
              </a:rPr>
              <a:t>people</a:t>
            </a: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7467600" y="4343400"/>
            <a:ext cx="11430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latin typeface="CMU Concrete Roman"/>
                <a:cs typeface="CMU Concrete Roman"/>
              </a:rPr>
              <a:t>seemed</a:t>
            </a:r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5105400" y="4343400"/>
            <a:ext cx="12192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latin typeface="CMU Concrete Roman"/>
                <a:cs typeface="CMU Concrete Roman"/>
              </a:rPr>
              <a:t>reach</a:t>
            </a:r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4267200" y="5486400"/>
            <a:ext cx="13716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latin typeface="CMU Concrete Roman"/>
                <a:cs typeface="CMU Concrete Roman"/>
              </a:rPr>
              <a:t>heaven</a:t>
            </a:r>
          </a:p>
        </p:txBody>
      </p:sp>
      <p:sp>
        <p:nvSpPr>
          <p:cNvPr id="17" name="Freeform 12"/>
          <p:cNvSpPr>
            <a:spLocks/>
          </p:cNvSpPr>
          <p:nvPr/>
        </p:nvSpPr>
        <p:spPr bwMode="auto">
          <a:xfrm>
            <a:off x="2209800" y="3581400"/>
            <a:ext cx="533400" cy="723900"/>
          </a:xfrm>
          <a:custGeom>
            <a:avLst/>
            <a:gdLst>
              <a:gd name="T0" fmla="*/ 0 w 336"/>
              <a:gd name="T1" fmla="*/ 0 h 456"/>
              <a:gd name="T2" fmla="*/ 336 w 336"/>
              <a:gd name="T3" fmla="*/ 456 h 45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6" h="456">
                <a:moveTo>
                  <a:pt x="0" y="0"/>
                </a:moveTo>
                <a:lnTo>
                  <a:pt x="336" y="45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flipH="1" flipV="1">
            <a:off x="1981200" y="2286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 flipH="1" flipV="1">
            <a:off x="4495800" y="2286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flipV="1">
            <a:off x="2667000" y="3352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>
            <a:off x="5181600" y="3276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7"/>
          <p:cNvSpPr>
            <a:spLocks noChangeArrowheads="1"/>
          </p:cNvSpPr>
          <p:nvPr/>
        </p:nvSpPr>
        <p:spPr bwMode="auto">
          <a:xfrm>
            <a:off x="6324600" y="1905000"/>
            <a:ext cx="12954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latin typeface="CMU Concrete Roman"/>
                <a:cs typeface="CMU Concrete Roman"/>
              </a:rPr>
              <a:t>huge</a:t>
            </a:r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rot="14511638">
            <a:off x="6727031" y="2543969"/>
            <a:ext cx="550863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371600" y="2590800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dirty="0">
                <a:latin typeface="Times New Roman" charset="0"/>
              </a:rPr>
              <a:t>  </a:t>
            </a:r>
            <a:r>
              <a:rPr lang="en-US" altLang="ja-JP" dirty="0" err="1">
                <a:latin typeface="Times New Roman" charset="0"/>
              </a:rPr>
              <a:t>tim</a:t>
            </a:r>
            <a:r>
              <a:rPr lang="en-US" altLang="ja-JP" dirty="0">
                <a:latin typeface="Times New Roman" charset="0"/>
              </a:rPr>
              <a:t>                     </a:t>
            </a:r>
            <a:r>
              <a:rPr lang="en-US" altLang="ja-JP" dirty="0" err="1">
                <a:latin typeface="Times New Roman" charset="0"/>
              </a:rPr>
              <a:t>agt</a:t>
            </a:r>
            <a:r>
              <a:rPr lang="en-US" altLang="ja-JP" dirty="0">
                <a:latin typeface="Times New Roman" charset="0"/>
              </a:rPr>
              <a:t>            </a:t>
            </a:r>
            <a:r>
              <a:rPr lang="en-US" altLang="ja-JP" dirty="0" err="1">
                <a:latin typeface="Times New Roman" charset="0"/>
              </a:rPr>
              <a:t>agt</a:t>
            </a:r>
            <a:r>
              <a:rPr lang="en-US" altLang="ja-JP" dirty="0">
                <a:latin typeface="Times New Roman" charset="0"/>
              </a:rPr>
              <a:t>                                        </a:t>
            </a:r>
            <a:r>
              <a:rPr lang="en-US" altLang="ja-JP" dirty="0" err="1">
                <a:latin typeface="Times New Roman" charset="0"/>
              </a:rPr>
              <a:t>aoj</a:t>
            </a:r>
            <a:r>
              <a:rPr lang="en-US" altLang="ja-JP" dirty="0">
                <a:latin typeface="Times New Roman" charset="0"/>
              </a:rPr>
              <a:t>         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1476375" y="3657600"/>
            <a:ext cx="596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dirty="0">
                <a:latin typeface="Times New Roman" charset="0"/>
              </a:rPr>
              <a:t>       </a:t>
            </a:r>
            <a:r>
              <a:rPr lang="en-US" altLang="ja-JP" dirty="0" err="1">
                <a:latin typeface="Times New Roman" charset="0"/>
              </a:rPr>
              <a:t>plc</a:t>
            </a:r>
            <a:r>
              <a:rPr lang="en-US" altLang="ja-JP" dirty="0">
                <a:latin typeface="Times New Roman" charset="0"/>
              </a:rPr>
              <a:t>                                                                 </a:t>
            </a:r>
            <a:r>
              <a:rPr lang="en-US" altLang="ja-JP" dirty="0" err="1">
                <a:latin typeface="Times New Roman" charset="0"/>
              </a:rPr>
              <a:t>obj</a:t>
            </a:r>
            <a:r>
              <a:rPr lang="en-US" altLang="ja-JP" dirty="0">
                <a:latin typeface="Times New Roman" charset="0"/>
              </a:rPr>
              <a:t>              </a:t>
            </a:r>
            <a:r>
              <a:rPr lang="en-US" altLang="ja-JP" dirty="0" err="1">
                <a:latin typeface="Times New Roman" charset="0"/>
              </a:rPr>
              <a:t>obj</a:t>
            </a:r>
            <a:endParaRPr lang="en-US" altLang="ja-JP" dirty="0">
              <a:latin typeface="Times New Roman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4648200" y="4953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>
                <a:latin typeface="Times New Roman" charset="0"/>
              </a:rPr>
              <a:t>gol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3162300" y="3276600"/>
            <a:ext cx="288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dirty="0">
                <a:latin typeface="Times New Roman" charset="0"/>
              </a:rPr>
              <a:t>  </a:t>
            </a:r>
            <a:r>
              <a:rPr lang="en-US" altLang="ja-JP" dirty="0" err="1">
                <a:latin typeface="Times New Roman" charset="0"/>
              </a:rPr>
              <a:t>obj</a:t>
            </a:r>
            <a:r>
              <a:rPr lang="en-US" altLang="ja-JP" dirty="0">
                <a:latin typeface="Times New Roman" charset="0"/>
              </a:rPr>
              <a:t>                                   </a:t>
            </a:r>
            <a:r>
              <a:rPr lang="en-US" altLang="ja-JP" dirty="0" err="1">
                <a:latin typeface="Times New Roman" charset="0"/>
              </a:rPr>
              <a:t>obj</a:t>
            </a:r>
            <a:endParaRPr lang="en-US" altLang="ja-JP" dirty="0">
              <a:latin typeface="Times New Roman" charset="0"/>
            </a:endParaRPr>
          </a:p>
        </p:txBody>
      </p:sp>
      <p:sp>
        <p:nvSpPr>
          <p:cNvPr id="28" name="Oval 23"/>
          <p:cNvSpPr>
            <a:spLocks noChangeArrowheads="1"/>
          </p:cNvSpPr>
          <p:nvPr/>
        </p:nvSpPr>
        <p:spPr bwMode="auto">
          <a:xfrm>
            <a:off x="1295400" y="5410200"/>
            <a:ext cx="12954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latin typeface="CMU Concrete Roman"/>
                <a:cs typeface="CMU Concrete Roman"/>
              </a:rPr>
              <a:t>Babylon</a:t>
            </a:r>
          </a:p>
        </p:txBody>
      </p:sp>
      <p:sp>
        <p:nvSpPr>
          <p:cNvPr id="29" name="Oval 24"/>
          <p:cNvSpPr>
            <a:spLocks noChangeArrowheads="1"/>
          </p:cNvSpPr>
          <p:nvPr/>
        </p:nvSpPr>
        <p:spPr bwMode="auto">
          <a:xfrm>
            <a:off x="2362200" y="4343400"/>
            <a:ext cx="9144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latin typeface="CMU Concrete Roman"/>
                <a:cs typeface="CMU Concrete Roman"/>
              </a:rPr>
              <a:t>city</a:t>
            </a:r>
          </a:p>
        </p:txBody>
      </p:sp>
      <p:sp>
        <p:nvSpPr>
          <p:cNvPr id="30" name="Line 25"/>
          <p:cNvSpPr>
            <a:spLocks noChangeShapeType="1"/>
          </p:cNvSpPr>
          <p:nvPr/>
        </p:nvSpPr>
        <p:spPr bwMode="auto">
          <a:xfrm flipH="1">
            <a:off x="1905000" y="4800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1600200" y="48768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>
                <a:latin typeface="Times New Roman" charset="0"/>
              </a:rPr>
              <a:t>mod</a:t>
            </a: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flipV="1">
            <a:off x="2362200" y="22098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8"/>
          <p:cNvSpPr>
            <a:spLocks noChangeShapeType="1"/>
          </p:cNvSpPr>
          <p:nvPr/>
        </p:nvSpPr>
        <p:spPr bwMode="auto">
          <a:xfrm flipH="1" flipV="1">
            <a:off x="7162800" y="35052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29"/>
          <p:cNvSpPr>
            <a:spLocks/>
          </p:cNvSpPr>
          <p:nvPr/>
        </p:nvSpPr>
        <p:spPr bwMode="auto">
          <a:xfrm>
            <a:off x="5791200" y="3562350"/>
            <a:ext cx="990600" cy="781050"/>
          </a:xfrm>
          <a:custGeom>
            <a:avLst/>
            <a:gdLst>
              <a:gd name="T0" fmla="*/ 0 w 624"/>
              <a:gd name="T1" fmla="*/ 492 h 492"/>
              <a:gd name="T2" fmla="*/ 588 w 624"/>
              <a:gd name="T3" fmla="*/ 12 h 492"/>
              <a:gd name="T4" fmla="*/ 624 w 624"/>
              <a:gd name="T5" fmla="*/ 0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492">
                <a:moveTo>
                  <a:pt x="0" y="492"/>
                </a:moveTo>
                <a:lnTo>
                  <a:pt x="588" y="12"/>
                </a:lnTo>
                <a:lnTo>
                  <a:pt x="62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0"/>
          <p:cNvSpPr>
            <a:spLocks/>
          </p:cNvSpPr>
          <p:nvPr/>
        </p:nvSpPr>
        <p:spPr bwMode="auto">
          <a:xfrm>
            <a:off x="4991100" y="4800600"/>
            <a:ext cx="723900" cy="666750"/>
          </a:xfrm>
          <a:custGeom>
            <a:avLst/>
            <a:gdLst>
              <a:gd name="T0" fmla="*/ 456 w 456"/>
              <a:gd name="T1" fmla="*/ 0 h 420"/>
              <a:gd name="T2" fmla="*/ 0 w 456"/>
              <a:gd name="T3" fmla="*/ 420 h 42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6" h="420">
                <a:moveTo>
                  <a:pt x="456" y="0"/>
                </a:moveTo>
                <a:lnTo>
                  <a:pt x="0" y="42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1"/>
          <p:cNvSpPr>
            <a:spLocks noChangeShapeType="1"/>
          </p:cNvSpPr>
          <p:nvPr/>
        </p:nvSpPr>
        <p:spPr bwMode="auto">
          <a:xfrm flipH="1">
            <a:off x="6324600" y="4572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32"/>
          <p:cNvSpPr txBox="1">
            <a:spLocks noChangeArrowheads="1"/>
          </p:cNvSpPr>
          <p:nvPr/>
        </p:nvSpPr>
        <p:spPr bwMode="auto">
          <a:xfrm>
            <a:off x="6934200" y="46482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>
                <a:latin typeface="Times New Roman" charset="0"/>
              </a:rPr>
              <a:t>obj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38315" y="2757458"/>
            <a:ext cx="2151976" cy="400110"/>
          </a:xfrm>
          <a:prstGeom prst="rect">
            <a:avLst/>
          </a:prstGeom>
          <a:solidFill>
            <a:srgbClr val="93CDDD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tower(</a:t>
            </a:r>
            <a:r>
              <a:rPr kumimoji="1" lang="en-US" altLang="ja-JP" sz="2000" dirty="0" err="1" smtClean="0"/>
              <a:t>icl</a:t>
            </a:r>
            <a:r>
              <a:rPr kumimoji="1" lang="en-US" altLang="ja-JP" sz="2000" dirty="0" smtClean="0"/>
              <a:t>&gt;building)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303560" y="3581400"/>
            <a:ext cx="2834755" cy="400110"/>
          </a:xfrm>
          <a:prstGeom prst="rect">
            <a:avLst/>
          </a:prstGeom>
          <a:solidFill>
            <a:srgbClr val="93CDDD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build(</a:t>
            </a:r>
            <a:r>
              <a:rPr kumimoji="1" lang="en-US" altLang="ja-JP" sz="2000" dirty="0" err="1" smtClean="0"/>
              <a:t>agt</a:t>
            </a:r>
            <a:r>
              <a:rPr kumimoji="1" lang="en-US" altLang="ja-JP" sz="2000" dirty="0" smtClean="0"/>
              <a:t>&gt;</a:t>
            </a:r>
            <a:r>
              <a:rPr kumimoji="1" lang="en-US" altLang="ja-JP" sz="2000" dirty="0" err="1" smtClean="0"/>
              <a:t>thing,obj</a:t>
            </a:r>
            <a:r>
              <a:rPr kumimoji="1" lang="en-US" altLang="ja-JP" sz="2000" dirty="0" smtClean="0"/>
              <a:t>&gt;thing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5855609"/>
            <a:ext cx="2124174" cy="400110"/>
          </a:xfrm>
          <a:prstGeom prst="rect">
            <a:avLst/>
          </a:prstGeom>
          <a:solidFill>
            <a:srgbClr val="93CDDD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heaven(</a:t>
            </a:r>
            <a:r>
              <a:rPr kumimoji="1" lang="en-US" altLang="ja-JP" sz="2000" dirty="0" err="1" smtClean="0"/>
              <a:t>icl</a:t>
            </a:r>
            <a:r>
              <a:rPr kumimoji="1" lang="en-US" altLang="ja-JP" sz="2000" dirty="0" smtClean="0"/>
              <a:t>&gt;region)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816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956</Words>
  <Application>Microsoft Macintosh PowerPoint</Application>
  <PresentationFormat>On-screen Show (4:3)</PresentationFormat>
  <Paragraphs>219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Langues Pivot</vt:lpstr>
      <vt:lpstr>Problème : N×(N-1)</vt:lpstr>
      <vt:lpstr>Solution géniale : N + N</vt:lpstr>
      <vt:lpstr>Quelle langue prendre pour P ?</vt:lpstr>
      <vt:lpstr>Perte d'information</vt:lpstr>
      <vt:lpstr>Solution: une langue non-ambigüe</vt:lpstr>
      <vt:lpstr>PowerPoint Presentation</vt:lpstr>
      <vt:lpstr>PowerPoint Presentation</vt:lpstr>
      <vt:lpstr>PowerPoint Presentation</vt:lpstr>
      <vt:lpstr>Utilisation (théorique)</vt:lpstr>
      <vt:lpstr>Problème: du manque d'ambiguité</vt:lpstr>
      <vt:lpstr>LP et recherche d'information multilingue</vt:lpstr>
      <vt:lpstr>Langages de programmation</vt:lpstr>
      <vt:lpstr>Pivot, connaissances et politique</vt:lpstr>
      <vt:lpstr>PowerPoint Presentation</vt:lpstr>
      <vt:lpstr>Politique linguistique</vt:lpstr>
      <vt:lpstr>Du pivot à la composition</vt:lpstr>
      <vt:lpstr>PowerPoint Presentation</vt:lpstr>
      <vt:lpstr>PowerPoint Presentation</vt:lpstr>
      <vt:lpstr>(à suivre)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Langues Pivot</dc:title>
  <dc:creator>   Gilles Falquet</dc:creator>
  <cp:lastModifiedBy>   Gilles Falquet</cp:lastModifiedBy>
  <cp:revision>37</cp:revision>
  <dcterms:created xsi:type="dcterms:W3CDTF">2014-10-03T20:58:20Z</dcterms:created>
  <dcterms:modified xsi:type="dcterms:W3CDTF">2014-10-04T08:55:25Z</dcterms:modified>
</cp:coreProperties>
</file>